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2"/>
  </p:notesMasterIdLst>
  <p:sldIdLst>
    <p:sldId id="261" r:id="rId2"/>
    <p:sldId id="262" r:id="rId3"/>
    <p:sldId id="263" r:id="rId4"/>
    <p:sldId id="355" r:id="rId5"/>
    <p:sldId id="375" r:id="rId6"/>
    <p:sldId id="419" r:id="rId7"/>
    <p:sldId id="376" r:id="rId8"/>
    <p:sldId id="413" r:id="rId9"/>
    <p:sldId id="399" r:id="rId10"/>
    <p:sldId id="367" r:id="rId11"/>
    <p:sldId id="416" r:id="rId12"/>
    <p:sldId id="396" r:id="rId13"/>
    <p:sldId id="406" r:id="rId14"/>
    <p:sldId id="417" r:id="rId15"/>
    <p:sldId id="415" r:id="rId16"/>
    <p:sldId id="382" r:id="rId17"/>
    <p:sldId id="387" r:id="rId18"/>
    <p:sldId id="395" r:id="rId19"/>
    <p:sldId id="412" r:id="rId20"/>
    <p:sldId id="418" r:id="rId21"/>
    <p:sldId id="408" r:id="rId22"/>
    <p:sldId id="374" r:id="rId23"/>
    <p:sldId id="409" r:id="rId24"/>
    <p:sldId id="400" r:id="rId25"/>
    <p:sldId id="407" r:id="rId26"/>
    <p:sldId id="394" r:id="rId27"/>
    <p:sldId id="414" r:id="rId28"/>
    <p:sldId id="397" r:id="rId29"/>
    <p:sldId id="316" r:id="rId30"/>
    <p:sldId id="368" r:id="rId31"/>
    <p:sldId id="318" r:id="rId32"/>
    <p:sldId id="317" r:id="rId33"/>
    <p:sldId id="319" r:id="rId34"/>
    <p:sldId id="404" r:id="rId35"/>
    <p:sldId id="405" r:id="rId36"/>
    <p:sldId id="398" r:id="rId37"/>
    <p:sldId id="402" r:id="rId38"/>
    <p:sldId id="403" r:id="rId39"/>
    <p:sldId id="410" r:id="rId40"/>
    <p:sldId id="411" r:id="rId41"/>
    <p:sldId id="401" r:id="rId42"/>
    <p:sldId id="356" r:id="rId43"/>
    <p:sldId id="383" r:id="rId44"/>
    <p:sldId id="390" r:id="rId45"/>
    <p:sldId id="391" r:id="rId46"/>
    <p:sldId id="371" r:id="rId47"/>
    <p:sldId id="373" r:id="rId48"/>
    <p:sldId id="362" r:id="rId49"/>
    <p:sldId id="363" r:id="rId50"/>
    <p:sldId id="381" r:id="rId51"/>
    <p:sldId id="357" r:id="rId52"/>
    <p:sldId id="360" r:id="rId53"/>
    <p:sldId id="358" r:id="rId54"/>
    <p:sldId id="359" r:id="rId55"/>
    <p:sldId id="365" r:id="rId56"/>
    <p:sldId id="366" r:id="rId57"/>
    <p:sldId id="388" r:id="rId58"/>
    <p:sldId id="389" r:id="rId59"/>
    <p:sldId id="370" r:id="rId60"/>
    <p:sldId id="377" r:id="rId61"/>
    <p:sldId id="392" r:id="rId62"/>
    <p:sldId id="393" r:id="rId63"/>
    <p:sldId id="386" r:id="rId64"/>
    <p:sldId id="369" r:id="rId65"/>
    <p:sldId id="378" r:id="rId66"/>
    <p:sldId id="379" r:id="rId67"/>
    <p:sldId id="384" r:id="rId68"/>
    <p:sldId id="385" r:id="rId69"/>
    <p:sldId id="380" r:id="rId70"/>
    <p:sldId id="364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성현" initials="박성" lastIdx="2" clrIdx="0">
    <p:extLst>
      <p:ext uri="{19B8F6BF-5375-455C-9EA6-DF929625EA0E}">
        <p15:presenceInfo xmlns:p15="http://schemas.microsoft.com/office/powerpoint/2012/main" userId="94c619d3541f92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E6E6E6"/>
    <a:srgbClr val="FFF2CC"/>
    <a:srgbClr val="1B2040"/>
    <a:srgbClr val="437CB0"/>
    <a:srgbClr val="474A5A"/>
    <a:srgbClr val="000000"/>
    <a:srgbClr val="BDD7EE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F06A6-45E7-4A6B-B7FE-DD8DE9AD592A}" v="533" dt="2019-11-11T16:55:54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4778" autoAdjust="0"/>
  </p:normalViewPr>
  <p:slideViewPr>
    <p:cSldViewPr snapToGrid="0">
      <p:cViewPr>
        <p:scale>
          <a:sx n="75" d="100"/>
          <a:sy n="75" d="100"/>
        </p:scale>
        <p:origin x="2274" y="4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3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0" d="100"/>
          <a:sy n="70" d="100"/>
        </p:scale>
        <p:origin x="-4122" y="-5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1순위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9.478153720151053E-3"/>
                  <c:y val="1.189893493908246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670-4CC1-BBDC-D0B236831134}"/>
                </c:ext>
              </c:extLst>
            </c:dLbl>
            <c:spPr>
              <a:noFill/>
              <a:ln>
                <a:solidFill>
                  <a:srgbClr val="FF0000"/>
                </a:solidFill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rgbClr val="FF0000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Sheet1!$B$2:$B$6</c:f>
              <c:numCache>
                <c:formatCode>0.0%</c:formatCode>
                <c:ptCount val="5"/>
                <c:pt idx="0">
                  <c:v>0.50700000000000001</c:v>
                </c:pt>
                <c:pt idx="1">
                  <c:v>0.38300000000000001</c:v>
                </c:pt>
                <c:pt idx="2">
                  <c:v>8.3000000000000004E-2</c:v>
                </c:pt>
                <c:pt idx="3">
                  <c:v>1.7999999999999999E-2</c:v>
                </c:pt>
                <c:pt idx="4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70-4CC1-BBDC-D0B23683113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1+2순위 합</c:v>
                </c:pt>
              </c:strCache>
            </c:strRef>
          </c:tx>
          <c:invertIfNegative val="0"/>
          <c:val>
            <c:numRef>
              <c:f>Sheet1!$C$2:$C$6</c:f>
              <c:numCache>
                <c:formatCode>0.0%</c:formatCode>
                <c:ptCount val="5"/>
                <c:pt idx="0">
                  <c:v>0.85199999999999998</c:v>
                </c:pt>
                <c:pt idx="1">
                  <c:v>0.71699999999999997</c:v>
                </c:pt>
                <c:pt idx="2">
                  <c:v>0.245</c:v>
                </c:pt>
                <c:pt idx="3">
                  <c:v>5.7000000000000002E-2</c:v>
                </c:pt>
                <c:pt idx="4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70-4CC1-BBDC-D0B2368311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3293696"/>
        <c:axId val="36435008"/>
      </c:barChart>
      <c:catAx>
        <c:axId val="83293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95000"/>
                  </a:schemeClr>
                </a:solidFill>
              </a:defRPr>
            </a:pPr>
            <a:endParaRPr lang="ko-KR"/>
          </a:p>
        </c:txPr>
        <c:crossAx val="36435008"/>
        <c:crosses val="autoZero"/>
        <c:auto val="1"/>
        <c:lblAlgn val="ctr"/>
        <c:lblOffset val="100"/>
        <c:noMultiLvlLbl val="0"/>
      </c:catAx>
      <c:valAx>
        <c:axId val="36435008"/>
        <c:scaling>
          <c:orientation val="minMax"/>
          <c:max val="1"/>
        </c:scaling>
        <c:delete val="0"/>
        <c:axPos val="l"/>
        <c:majorGridlines/>
        <c:minorGridlines>
          <c:spPr>
            <a:ln>
              <a:prstDash val="dash"/>
            </a:ln>
          </c:spPr>
        </c:minorGridlines>
        <c:numFmt formatCode="0.0%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ko-KR"/>
          </a:p>
        </c:txPr>
        <c:crossAx val="83293696"/>
        <c:crosses val="autoZero"/>
        <c:crossBetween val="between"/>
        <c:majorUnit val="0.5"/>
        <c:minorUnit val="0.2"/>
      </c:valAx>
    </c:plotArea>
    <c:legend>
      <c:legendPos val="r"/>
      <c:layout>
        <c:manualLayout>
          <c:xMode val="edge"/>
          <c:yMode val="edge"/>
          <c:x val="0.7748699206096108"/>
          <c:y val="4.524877436917369E-2"/>
          <c:w val="0.22513014249089922"/>
          <c:h val="0.31335626028082292"/>
        </c:manualLayout>
      </c:layout>
      <c:overlay val="1"/>
      <c:txPr>
        <a:bodyPr/>
        <a:lstStyle/>
        <a:p>
          <a:pPr>
            <a:defRPr sz="14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단순화 하면서도 전략적인 게임으로 진행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3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타 게임들도 버튼이나 관련된 내용이 이렇게 구성이 되어 있을까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dirty="0"/>
              <a:t>행동력에 대한 정확한 설명 </a:t>
            </a:r>
            <a:r>
              <a:rPr lang="en-US" altLang="ko-KR" dirty="0"/>
              <a:t>(</a:t>
            </a:r>
            <a:r>
              <a:rPr lang="ko-KR" altLang="en-US" dirty="0"/>
              <a:t>캐릭터는 필요 </a:t>
            </a:r>
            <a:r>
              <a:rPr lang="ko-KR" altLang="en-US" dirty="0" err="1"/>
              <a:t>행동력이고</a:t>
            </a:r>
            <a:r>
              <a:rPr lang="ko-KR" altLang="en-US" dirty="0"/>
              <a:t> 유저는 제공 행동력으로 </a:t>
            </a:r>
            <a:r>
              <a:rPr lang="ko-KR" altLang="en-US" dirty="0" err="1"/>
              <a:t>설명해야된다</a:t>
            </a:r>
            <a:r>
              <a:rPr lang="en-US" altLang="ko-KR" dirty="0"/>
              <a:t>.) </a:t>
            </a:r>
            <a:r>
              <a:rPr lang="ko-KR" altLang="en-US" dirty="0"/>
              <a:t>최초 지급에 대한 이야기 행동력과 연관된 존재  유저 자신의 레벨 설명 </a:t>
            </a:r>
            <a:endParaRPr lang="en-US" altLang="ko-KR" dirty="0"/>
          </a:p>
          <a:p>
            <a:r>
              <a:rPr lang="ko-KR" altLang="en-US" dirty="0"/>
              <a:t>이 스킬을 사용하는 대상을 알 </a:t>
            </a:r>
            <a:r>
              <a:rPr lang="ko-KR" altLang="en-US" dirty="0" err="1"/>
              <a:t>수있는</a:t>
            </a:r>
            <a:r>
              <a:rPr lang="ko-KR" altLang="en-US" dirty="0"/>
              <a:t> 정보 필요 </a:t>
            </a:r>
            <a:r>
              <a:rPr lang="en-US" altLang="ko-KR" dirty="0"/>
              <a:t>, </a:t>
            </a:r>
            <a:r>
              <a:rPr lang="ko-KR" altLang="en-US" dirty="0"/>
              <a:t>스킬의 정보를 간략하게 제공해 주어야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전투진행과 배치를 분할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</a:t>
            </a:r>
            <a:r>
              <a:rPr lang="ko-KR" altLang="en-US" dirty="0" err="1"/>
              <a:t>쿨타임과</a:t>
            </a:r>
            <a:r>
              <a:rPr lang="ko-KR" altLang="en-US" dirty="0"/>
              <a:t> 스킬 정보표시 상세히</a:t>
            </a:r>
            <a:endParaRPr lang="en-US" altLang="ko-KR" dirty="0"/>
          </a:p>
          <a:p>
            <a:r>
              <a:rPr lang="ko-KR" altLang="en-US" dirty="0"/>
              <a:t>전투 설명에 필요 없는 버튼설명을 제거한다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랑그릿사</a:t>
            </a:r>
            <a:endParaRPr lang="en-US" altLang="ko-KR" dirty="0"/>
          </a:p>
          <a:p>
            <a:r>
              <a:rPr lang="ko-KR" altLang="en-US" dirty="0" err="1">
                <a:ea typeface="+mn-ea"/>
              </a:rPr>
              <a:t>판타지워택틱스</a:t>
            </a:r>
            <a:r>
              <a:rPr lang="ko-KR" altLang="en-US" dirty="0">
                <a:ea typeface="+mn-ea"/>
              </a:rPr>
              <a:t>R</a:t>
            </a:r>
          </a:p>
          <a:p>
            <a:r>
              <a:rPr lang="ko-KR" altLang="en-US" dirty="0">
                <a:ea typeface="+mn-ea"/>
              </a:rPr>
              <a:t>MOE(마스터 </a:t>
            </a:r>
            <a:r>
              <a:rPr lang="ko-KR" altLang="en-US" dirty="0" err="1">
                <a:ea typeface="+mn-ea"/>
              </a:rPr>
              <a:t>오브</a:t>
            </a:r>
            <a:r>
              <a:rPr lang="ko-KR" altLang="en-US" dirty="0">
                <a:ea typeface="+mn-ea"/>
              </a:rPr>
              <a:t> </a:t>
            </a:r>
            <a:r>
              <a:rPr lang="ko-KR" altLang="en-US" dirty="0" err="1">
                <a:ea typeface="+mn-ea"/>
              </a:rPr>
              <a:t>이터니티</a:t>
            </a:r>
            <a:r>
              <a:rPr lang="ko-KR" altLang="en-US" dirty="0">
                <a:ea typeface="+mn-ea"/>
              </a:rPr>
              <a:t>)</a:t>
            </a:r>
          </a:p>
          <a:p>
            <a:r>
              <a:rPr lang="ko-KR" altLang="en-US" dirty="0">
                <a:ea typeface="+mn-ea"/>
              </a:rPr>
              <a:t>Xcom</a:t>
            </a:r>
          </a:p>
          <a:p>
            <a:r>
              <a:rPr lang="ko-KR" altLang="en-US" dirty="0">
                <a:ea typeface="+mn-ea"/>
              </a:rPr>
              <a:t>브라운 </a:t>
            </a:r>
            <a:r>
              <a:rPr lang="ko-KR" altLang="en-US" dirty="0" err="1">
                <a:ea typeface="+mn-ea"/>
              </a:rPr>
              <a:t>더스트</a:t>
            </a:r>
            <a:endParaRPr lang="en-US" altLang="ko-KR" dirty="0">
              <a:ea typeface="+mn-ea"/>
            </a:endParaRPr>
          </a:p>
          <a:p>
            <a:r>
              <a:rPr lang="ko-KR" altLang="en-US" dirty="0">
                <a:ea typeface="+mn-ea"/>
              </a:rPr>
              <a:t>소녀전선</a:t>
            </a:r>
            <a:endParaRPr lang="en-US" altLang="ko-KR" dirty="0">
              <a:ea typeface="+mn-ea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 Conflict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세븐나이츠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그림자의 전설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 게임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더스트처럼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진형이 존재하고 게임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진형을 설정 되면 이동 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턴제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전투로 진행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 생각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자신의 캐릭터의 차례가 되면 장착 된 장비 중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장비을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선택하여 사용한다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스킬마다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공격 범위와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범위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효과를 지닌다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타겟은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같은열의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유닛을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 같은 열에 적군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유닛이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없을 경우 다른 열을 선택한다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캐릭터마다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장비를 부착 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장비마다 다른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쿨타임을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장비에는 최대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파츠를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부착할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전투에 출전 가능한 캐릭터는 최대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탐사를 하다가 적과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조우했다라는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6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타 게임들도 버튼이나 관련된 내용이 이렇게 구성이 되어 있을까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dirty="0"/>
              <a:t>행동력에 대한 정확한 설명 </a:t>
            </a:r>
            <a:r>
              <a:rPr lang="en-US" altLang="ko-KR" dirty="0"/>
              <a:t>(</a:t>
            </a:r>
            <a:r>
              <a:rPr lang="ko-KR" altLang="en-US" dirty="0"/>
              <a:t>캐릭터는 필요 </a:t>
            </a:r>
            <a:r>
              <a:rPr lang="ko-KR" altLang="en-US" dirty="0" err="1"/>
              <a:t>행동력이고</a:t>
            </a:r>
            <a:r>
              <a:rPr lang="ko-KR" altLang="en-US" dirty="0"/>
              <a:t> 유저는 제공 행동력으로 </a:t>
            </a:r>
            <a:r>
              <a:rPr lang="ko-KR" altLang="en-US" dirty="0" err="1"/>
              <a:t>설명해야된다</a:t>
            </a:r>
            <a:r>
              <a:rPr lang="en-US" altLang="ko-KR" dirty="0"/>
              <a:t>.) </a:t>
            </a:r>
            <a:r>
              <a:rPr lang="ko-KR" altLang="en-US" dirty="0"/>
              <a:t>최초 지급에 대한 이야기 행동력과 연관된 존재  유저 자신의 레벨 설명 </a:t>
            </a:r>
            <a:endParaRPr lang="en-US" altLang="ko-KR" dirty="0"/>
          </a:p>
          <a:p>
            <a:r>
              <a:rPr lang="ko-KR" altLang="en-US" dirty="0"/>
              <a:t>이 스킬을 사용하는 대상을 알 수 있는 정보 필요 </a:t>
            </a:r>
            <a:r>
              <a:rPr lang="en-US" altLang="ko-KR" dirty="0"/>
              <a:t>, </a:t>
            </a:r>
            <a:r>
              <a:rPr lang="ko-KR" altLang="en-US" dirty="0"/>
              <a:t>스킬의 정보를 간략하게 제공해 주어야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</a:t>
            </a:r>
            <a:r>
              <a:rPr lang="ko-KR" altLang="en-US" dirty="0" err="1"/>
              <a:t>쿨타임과</a:t>
            </a:r>
            <a:r>
              <a:rPr lang="ko-KR" altLang="en-US" dirty="0"/>
              <a:t> 스킬 정보표시 상세히</a:t>
            </a:r>
            <a:endParaRPr lang="en-US" altLang="ko-KR" dirty="0"/>
          </a:p>
          <a:p>
            <a:r>
              <a:rPr lang="ko-KR" altLang="en-US" dirty="0"/>
              <a:t>스킬 버튼 </a:t>
            </a:r>
            <a:r>
              <a:rPr lang="ko-KR" altLang="en-US" dirty="0" err="1"/>
              <a:t>클릭시</a:t>
            </a:r>
            <a:r>
              <a:rPr lang="ko-KR" altLang="en-US" dirty="0"/>
              <a:t> 캐릭터에 표시 함으로서 화면의 연출되는 </a:t>
            </a:r>
            <a:r>
              <a:rPr lang="en-US" altLang="ko-KR" dirty="0"/>
              <a:t>UI</a:t>
            </a:r>
            <a:r>
              <a:rPr lang="ko-KR" altLang="en-US" dirty="0"/>
              <a:t>양을 줄인다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행동력</a:t>
            </a:r>
            <a:r>
              <a:rPr lang="ko-KR" altLang="en-US" dirty="0"/>
              <a:t> 값을 기준으로 우측에서 좌측으로 정렬한다</a:t>
            </a:r>
            <a:r>
              <a:rPr lang="en-US" altLang="ko-KR" dirty="0"/>
              <a:t>. </a:t>
            </a:r>
            <a:r>
              <a:rPr lang="ko-KR" altLang="en-US" dirty="0"/>
              <a:t>공격 버튼은 이미지로 표현하고 그 위에 텍스트로 스킬의 공격력과 행동력을 간략하게 표현 해주고 버튼을 누르고 있으면 팝업창으로 상세 정보를 표기 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정보에 대한 정보를 수정한다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9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타 게임들도 버튼이나 관련된 내용이 이렇게 구성이 되어 있을까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랑그릿사</a:t>
            </a:r>
            <a:endParaRPr lang="en-US" altLang="ko-KR" dirty="0"/>
          </a:p>
          <a:p>
            <a:r>
              <a:rPr lang="ko-KR" altLang="en-US" dirty="0" err="1">
                <a:ea typeface="+mn-ea"/>
              </a:rPr>
              <a:t>판타지워택틱스</a:t>
            </a:r>
            <a:r>
              <a:rPr lang="ko-KR" altLang="en-US" dirty="0">
                <a:ea typeface="+mn-ea"/>
              </a:rPr>
              <a:t>R</a:t>
            </a:r>
          </a:p>
          <a:p>
            <a:r>
              <a:rPr lang="ko-KR" altLang="en-US" dirty="0">
                <a:ea typeface="+mn-ea"/>
              </a:rPr>
              <a:t>MOE(마스터 </a:t>
            </a:r>
            <a:r>
              <a:rPr lang="ko-KR" altLang="en-US" dirty="0" err="1">
                <a:ea typeface="+mn-ea"/>
              </a:rPr>
              <a:t>오브</a:t>
            </a:r>
            <a:r>
              <a:rPr lang="ko-KR" altLang="en-US" dirty="0">
                <a:ea typeface="+mn-ea"/>
              </a:rPr>
              <a:t> </a:t>
            </a:r>
            <a:r>
              <a:rPr lang="ko-KR" altLang="en-US" dirty="0" err="1">
                <a:ea typeface="+mn-ea"/>
              </a:rPr>
              <a:t>이터니티</a:t>
            </a:r>
            <a:r>
              <a:rPr lang="ko-KR" altLang="en-US" dirty="0">
                <a:ea typeface="+mn-ea"/>
              </a:rPr>
              <a:t>)</a:t>
            </a:r>
          </a:p>
          <a:p>
            <a:r>
              <a:rPr lang="ko-KR" altLang="en-US" dirty="0">
                <a:ea typeface="+mn-ea"/>
              </a:rPr>
              <a:t>Xcom</a:t>
            </a:r>
          </a:p>
          <a:p>
            <a:r>
              <a:rPr lang="ko-KR" altLang="en-US" dirty="0">
                <a:ea typeface="+mn-ea"/>
              </a:rPr>
              <a:t>브라운 </a:t>
            </a:r>
            <a:r>
              <a:rPr lang="ko-KR" altLang="en-US" dirty="0" err="1">
                <a:ea typeface="+mn-ea"/>
              </a:rPr>
              <a:t>더스트</a:t>
            </a:r>
            <a:endParaRPr lang="en-US" altLang="ko-KR" dirty="0">
              <a:ea typeface="+mn-ea"/>
            </a:endParaRPr>
          </a:p>
          <a:p>
            <a:r>
              <a:rPr lang="ko-KR" altLang="en-US" dirty="0">
                <a:ea typeface="+mn-ea"/>
              </a:rPr>
              <a:t>소녀전선</a:t>
            </a:r>
            <a:endParaRPr lang="en-US" altLang="ko-KR" dirty="0">
              <a:ea typeface="+mn-ea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 Conflict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세븐나이츠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그림자의 전설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 게임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더스트처럼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진형이 존재하고 게임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진형을 설정 되면 이동 하지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전투는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턴제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전투로 진행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 생각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유저는 자신의 캐릭터의 차례가 되면 장착 된 장비 중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장비을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선택하여 사용한다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스킬마다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공격 범위와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범위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효과를 지닌다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타겟은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같은열의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유닛을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하고 같은 열에 적군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유닛이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없을 경우 다른 열을 선택한다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캐릭터마다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장비를 부착 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장비마다 다른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쿨타임을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장비에는 최대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파츠를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부착할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전투에 출전 가능한 캐릭터는 최대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개이다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탐사를 하다가 적과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조우했다라는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1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순차적인 난이도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흥미로운 변수</a:t>
            </a:r>
            <a:r>
              <a:rPr lang="en-US" altLang="ko-KR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게임컨셉과</a:t>
            </a:r>
            <a:r>
              <a:rPr lang="ko-KR" altLang="en-US" dirty="0"/>
              <a:t> 당위성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제한적인 리소스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시스템 디자인과 연계 테이블 짤 때 잘 연계되도록 설정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0" indent="0">
              <a:buFont typeface="+mj-lt"/>
              <a:buNone/>
            </a:pPr>
            <a:r>
              <a:rPr lang="ko-KR" altLang="en-US" dirty="0" err="1"/>
              <a:t>같은공간안에</a:t>
            </a:r>
            <a:r>
              <a:rPr lang="ko-KR" altLang="en-US" dirty="0"/>
              <a:t> 어떻게 구성하는 거에 따라 난이도가 다르게 할 수 있다</a:t>
            </a:r>
            <a:r>
              <a:rPr lang="en-US" altLang="ko-KR" dirty="0"/>
              <a:t>. (</a:t>
            </a:r>
            <a:r>
              <a:rPr lang="ko-KR" altLang="en-US" dirty="0" err="1"/>
              <a:t>있는거에</a:t>
            </a:r>
            <a:r>
              <a:rPr lang="ko-KR" altLang="en-US" dirty="0"/>
              <a:t> 어떻게 </a:t>
            </a:r>
            <a:r>
              <a:rPr lang="ko-KR" altLang="en-US" dirty="0" err="1"/>
              <a:t>구성하는것</a:t>
            </a:r>
            <a:r>
              <a:rPr lang="ko-KR" altLang="en-US" dirty="0"/>
              <a:t> </a:t>
            </a:r>
            <a:r>
              <a:rPr lang="ko-KR" altLang="en-US" dirty="0" err="1"/>
              <a:t>새로운것을</a:t>
            </a:r>
            <a:r>
              <a:rPr lang="ko-KR" altLang="en-US" dirty="0"/>
              <a:t> </a:t>
            </a:r>
            <a:r>
              <a:rPr lang="ko-KR" altLang="en-US" dirty="0" err="1"/>
              <a:t>넣는것이</a:t>
            </a:r>
            <a:r>
              <a:rPr lang="ko-KR" altLang="en-US" dirty="0"/>
              <a:t> 아니다</a:t>
            </a:r>
            <a:r>
              <a:rPr lang="en-US" altLang="ko-KR" dirty="0"/>
              <a:t>.)</a:t>
            </a:r>
          </a:p>
          <a:p>
            <a:pPr marL="0" indent="0">
              <a:buFont typeface="+mj-lt"/>
              <a:buNone/>
            </a:pPr>
            <a:endParaRPr lang="en-US" altLang="ko-KR" dirty="0"/>
          </a:p>
          <a:p>
            <a:pPr marL="0" indent="0">
              <a:buFont typeface="+mj-lt"/>
              <a:buNone/>
            </a:pPr>
            <a:r>
              <a:rPr lang="ko-KR" altLang="en-US" dirty="0" err="1"/>
              <a:t>밸런싱의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대 요소 </a:t>
            </a:r>
            <a:r>
              <a:rPr lang="en-US" altLang="ko-KR" dirty="0"/>
              <a:t>(</a:t>
            </a:r>
            <a:r>
              <a:rPr lang="ko-KR" altLang="en-US" dirty="0" err="1"/>
              <a:t>타켓유저가</a:t>
            </a:r>
            <a:r>
              <a:rPr lang="ko-KR" altLang="en-US" dirty="0"/>
              <a:t> 가장 중요하다</a:t>
            </a:r>
            <a:r>
              <a:rPr lang="en-US" altLang="ko-KR" dirty="0"/>
              <a:t>.)</a:t>
            </a:r>
          </a:p>
          <a:p>
            <a:pPr marL="0" indent="0">
              <a:buFont typeface="+mj-lt"/>
              <a:buNone/>
            </a:pPr>
            <a:r>
              <a:rPr lang="ko-KR" altLang="en-US" dirty="0"/>
              <a:t>플레이 난이도 조절</a:t>
            </a:r>
            <a:r>
              <a:rPr lang="en-US" altLang="ko-KR" dirty="0"/>
              <a:t>, </a:t>
            </a:r>
            <a:r>
              <a:rPr lang="ko-KR" altLang="en-US" dirty="0"/>
              <a:t>플레이 시간 조절</a:t>
            </a:r>
            <a:r>
              <a:rPr lang="en-US" altLang="ko-KR" dirty="0"/>
              <a:t>, </a:t>
            </a:r>
            <a:r>
              <a:rPr lang="ko-KR" altLang="en-US" dirty="0"/>
              <a:t>도전과 보상 조절</a:t>
            </a:r>
            <a:endParaRPr lang="en-US" altLang="ko-KR" dirty="0"/>
          </a:p>
          <a:p>
            <a:pPr marL="0" indent="0">
              <a:buFont typeface="+mj-lt"/>
              <a:buNone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플레이 난이도 조절</a:t>
            </a:r>
            <a:r>
              <a:rPr lang="en-US" altLang="ko-KR" dirty="0"/>
              <a:t>, : </a:t>
            </a:r>
            <a:r>
              <a:rPr lang="ko-KR" altLang="en-US" dirty="0"/>
              <a:t>내부요인</a:t>
            </a:r>
            <a:r>
              <a:rPr lang="en-US" altLang="ko-KR" dirty="0"/>
              <a:t> : </a:t>
            </a:r>
            <a:r>
              <a:rPr lang="ko-KR" altLang="en-US" dirty="0"/>
              <a:t>게임내의 요소 학습적 난이도 </a:t>
            </a:r>
            <a:r>
              <a:rPr lang="en-US" altLang="ko-KR" dirty="0"/>
              <a:t>(</a:t>
            </a:r>
            <a:r>
              <a:rPr lang="ko-KR" altLang="en-US" dirty="0"/>
              <a:t>진입장벽</a:t>
            </a:r>
            <a:r>
              <a:rPr lang="en-US" altLang="ko-KR" dirty="0"/>
              <a:t>) / </a:t>
            </a:r>
            <a:r>
              <a:rPr lang="ko-KR" altLang="en-US" dirty="0"/>
              <a:t>외부요인</a:t>
            </a:r>
            <a:r>
              <a:rPr lang="en-US" altLang="ko-KR" dirty="0"/>
              <a:t> : </a:t>
            </a:r>
            <a:r>
              <a:rPr lang="ko-KR" altLang="en-US" dirty="0" err="1"/>
              <a:t>플렛폼의</a:t>
            </a:r>
            <a:r>
              <a:rPr lang="ko-KR" altLang="en-US" dirty="0"/>
              <a:t> 특성</a:t>
            </a:r>
            <a:r>
              <a:rPr lang="en-US" altLang="ko-KR" dirty="0"/>
              <a:t>, </a:t>
            </a:r>
            <a:r>
              <a:rPr lang="ko-KR" altLang="en-US" dirty="0"/>
              <a:t>플레이환경에 관련 이는 진입장벽으로 작용한다</a:t>
            </a:r>
            <a:r>
              <a:rPr lang="en-US" altLang="ko-KR" dirty="0"/>
              <a:t>. /</a:t>
            </a:r>
            <a:r>
              <a:rPr lang="ko-KR" altLang="en-US" dirty="0"/>
              <a:t>단기 경험 </a:t>
            </a:r>
            <a:r>
              <a:rPr lang="en-US" altLang="ko-KR" dirty="0"/>
              <a:t>: </a:t>
            </a:r>
            <a:r>
              <a:rPr lang="ko-KR" altLang="en-US" dirty="0"/>
              <a:t>처음의 </a:t>
            </a:r>
            <a:r>
              <a:rPr lang="ko-KR" altLang="en-US" dirty="0" err="1"/>
              <a:t>낯설음을</a:t>
            </a:r>
            <a:r>
              <a:rPr lang="ko-KR" altLang="en-US" dirty="0"/>
              <a:t> 통한 짧은 시간 경험</a:t>
            </a:r>
            <a:r>
              <a:rPr lang="en-US" altLang="ko-KR" dirty="0"/>
              <a:t> </a:t>
            </a:r>
            <a:r>
              <a:rPr lang="ko-KR" altLang="en-US" dirty="0"/>
              <a:t>점차적으로 정보를 알 수 있도록 한다</a:t>
            </a:r>
            <a:r>
              <a:rPr lang="en-US" altLang="ko-KR" dirty="0"/>
              <a:t>. / </a:t>
            </a:r>
            <a:r>
              <a:rPr lang="ko-KR" altLang="en-US" dirty="0"/>
              <a:t>장기 경험 </a:t>
            </a:r>
            <a:r>
              <a:rPr lang="en-US" altLang="ko-KR" dirty="0"/>
              <a:t>: </a:t>
            </a:r>
            <a:r>
              <a:rPr lang="ko-KR" altLang="en-US" dirty="0"/>
              <a:t>유저의 숙련도로 플레이 난이도가 낮아진다</a:t>
            </a:r>
            <a:r>
              <a:rPr lang="en-US" altLang="ko-KR" dirty="0"/>
              <a:t>. </a:t>
            </a:r>
            <a:r>
              <a:rPr lang="ko-KR" altLang="en-US" dirty="0"/>
              <a:t>후반으로 갈수록 난이도가 증가 해야 된다</a:t>
            </a:r>
            <a:r>
              <a:rPr lang="en-US" altLang="ko-KR" dirty="0"/>
              <a:t>. </a:t>
            </a:r>
            <a:r>
              <a:rPr lang="ko-KR" altLang="en-US" dirty="0"/>
              <a:t>불쾌하게 만들지 말 것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플레이 시간 조절 </a:t>
            </a:r>
            <a:r>
              <a:rPr lang="en-US" altLang="ko-KR" dirty="0"/>
              <a:t>: </a:t>
            </a:r>
            <a:r>
              <a:rPr lang="ko-KR" altLang="en-US" dirty="0"/>
              <a:t>짧은 시간 </a:t>
            </a:r>
            <a:r>
              <a:rPr lang="en-US" altLang="ko-KR" dirty="0"/>
              <a:t>: </a:t>
            </a:r>
            <a:r>
              <a:rPr lang="ko-KR" altLang="en-US" dirty="0"/>
              <a:t>박진감이나 </a:t>
            </a:r>
            <a:r>
              <a:rPr lang="ko-KR" altLang="en-US" dirty="0" err="1"/>
              <a:t>회쾌한</a:t>
            </a:r>
            <a:r>
              <a:rPr lang="ko-KR" altLang="en-US" dirty="0"/>
              <a:t> 기분이 존재하지만 전략이나 </a:t>
            </a:r>
            <a:r>
              <a:rPr lang="ko-KR" altLang="en-US" dirty="0" err="1"/>
              <a:t>공략적</a:t>
            </a:r>
            <a:r>
              <a:rPr lang="ko-KR" altLang="en-US" dirty="0"/>
              <a:t> 재미는 주기 힘들다</a:t>
            </a:r>
            <a:r>
              <a:rPr lang="en-US" altLang="ko-KR" dirty="0"/>
              <a:t>. / </a:t>
            </a:r>
            <a:r>
              <a:rPr lang="ko-KR" altLang="en-US" dirty="0"/>
              <a:t>긴 시간 </a:t>
            </a:r>
            <a:r>
              <a:rPr lang="en-US" altLang="ko-KR" dirty="0"/>
              <a:t>: </a:t>
            </a:r>
            <a:r>
              <a:rPr lang="ko-KR" altLang="en-US" dirty="0"/>
              <a:t>다양한 상황과 전략 등을 줄 수 있지만 지루하거나 피로감을 가질 수 있다</a:t>
            </a:r>
            <a:r>
              <a:rPr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도전 조절 </a:t>
            </a:r>
            <a:r>
              <a:rPr lang="en-US" altLang="ko-KR" dirty="0"/>
              <a:t>: </a:t>
            </a:r>
            <a:r>
              <a:rPr lang="ko-KR" altLang="en-US" dirty="0"/>
              <a:t>난이도에 따라 보상을 어떻게 주는 것에 난이도가 조절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보상 조절 </a:t>
            </a:r>
            <a:r>
              <a:rPr lang="en-US" altLang="ko-KR" dirty="0"/>
              <a:t>: </a:t>
            </a:r>
            <a:r>
              <a:rPr lang="ko-KR" altLang="en-US" dirty="0"/>
              <a:t>능력 </a:t>
            </a:r>
            <a:r>
              <a:rPr lang="en-US" altLang="ko-KR" dirty="0"/>
              <a:t>: </a:t>
            </a:r>
            <a:r>
              <a:rPr lang="ko-KR" altLang="en-US" dirty="0"/>
              <a:t>가상의 능력 </a:t>
            </a:r>
            <a:r>
              <a:rPr lang="en-US" altLang="ko-KR" dirty="0"/>
              <a:t>/ </a:t>
            </a:r>
            <a:r>
              <a:rPr lang="ko-KR" altLang="en-US" dirty="0"/>
              <a:t>재화 </a:t>
            </a:r>
            <a:r>
              <a:rPr lang="en-US" altLang="ko-KR" dirty="0"/>
              <a:t>: </a:t>
            </a:r>
            <a:r>
              <a:rPr lang="ko-KR" altLang="en-US" dirty="0"/>
              <a:t>가상의 재화 게임내의 편의 기능 다양한 용도 사용 </a:t>
            </a:r>
            <a:r>
              <a:rPr lang="en-US" altLang="ko-KR" dirty="0"/>
              <a:t>/ </a:t>
            </a:r>
            <a:r>
              <a:rPr lang="ko-KR" altLang="en-US" dirty="0"/>
              <a:t>기회 </a:t>
            </a:r>
            <a:r>
              <a:rPr lang="en-US" altLang="ko-KR" dirty="0"/>
              <a:t>: </a:t>
            </a:r>
            <a:r>
              <a:rPr lang="ko-KR" altLang="en-US" dirty="0"/>
              <a:t>콘텐츠를 플레이 할 수 있는 기회 </a:t>
            </a:r>
            <a:r>
              <a:rPr lang="en-US" altLang="ko-KR" dirty="0"/>
              <a:t>/ </a:t>
            </a:r>
            <a:r>
              <a:rPr lang="ko-KR" altLang="en-US" dirty="0"/>
              <a:t>명예 </a:t>
            </a:r>
            <a:r>
              <a:rPr lang="en-US" altLang="ko-KR" dirty="0"/>
              <a:t>: </a:t>
            </a:r>
            <a:r>
              <a:rPr lang="ko-KR" altLang="en-US" dirty="0"/>
              <a:t>주변의 인정</a:t>
            </a:r>
            <a:r>
              <a:rPr lang="en-US" altLang="ko-KR" dirty="0"/>
              <a:t>, </a:t>
            </a:r>
            <a:r>
              <a:rPr lang="ko-KR" altLang="en-US" dirty="0"/>
              <a:t>타인의 인정 </a:t>
            </a:r>
            <a:r>
              <a:rPr lang="en-US" altLang="ko-KR" dirty="0"/>
              <a:t>/ </a:t>
            </a:r>
            <a:r>
              <a:rPr lang="ko-KR" altLang="en-US" dirty="0"/>
              <a:t>수집욕구 </a:t>
            </a:r>
            <a:r>
              <a:rPr lang="en-US" altLang="ko-KR" dirty="0"/>
              <a:t>: </a:t>
            </a:r>
            <a:r>
              <a:rPr lang="ko-KR" altLang="en-US" dirty="0"/>
              <a:t>수집하고 자 하는 욕구를 만족시키는 자기 만족</a:t>
            </a:r>
            <a:r>
              <a:rPr lang="en-US" altLang="ko-KR" dirty="0"/>
              <a:t>(</a:t>
            </a:r>
            <a:r>
              <a:rPr lang="ko-KR" altLang="en-US" dirty="0"/>
              <a:t>있는 사람도 있지만 없을 수 있다</a:t>
            </a:r>
            <a:r>
              <a:rPr lang="en-US" altLang="ko-KR" dirty="0"/>
              <a:t>.)</a:t>
            </a:r>
            <a:br>
              <a:rPr lang="en-US" altLang="ko-KR" dirty="0"/>
            </a:br>
            <a:r>
              <a:rPr lang="ko-KR" altLang="en-US" dirty="0"/>
              <a:t>균형 </a:t>
            </a:r>
            <a:r>
              <a:rPr lang="en-US" altLang="ko-KR" dirty="0"/>
              <a:t>: </a:t>
            </a:r>
            <a:r>
              <a:rPr lang="ko-KR" altLang="en-US" dirty="0"/>
              <a:t>공평한 기회와 보상을 주는 것 지루함이 발생 할 수 있다</a:t>
            </a:r>
            <a:r>
              <a:rPr lang="en-US" altLang="ko-KR" dirty="0"/>
              <a:t>. / </a:t>
            </a:r>
            <a:r>
              <a:rPr lang="ko-KR" altLang="en-US" dirty="0" err="1"/>
              <a:t>직관성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명확하에</a:t>
            </a:r>
            <a:r>
              <a:rPr lang="ko-KR" altLang="en-US" dirty="0"/>
              <a:t> 알 수 있도록 하는 것 없다면 동기가 없어지고 기대감이 없어진다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운 </a:t>
            </a:r>
            <a:r>
              <a:rPr lang="en-US" altLang="ko-KR" dirty="0"/>
              <a:t>: </a:t>
            </a:r>
            <a:r>
              <a:rPr lang="ko-KR" altLang="en-US" dirty="0"/>
              <a:t>기대감 재도전을 하도록 한다</a:t>
            </a:r>
            <a:r>
              <a:rPr lang="en-US" altLang="ko-KR" dirty="0"/>
              <a:t>. </a:t>
            </a:r>
            <a:r>
              <a:rPr lang="ko-KR" altLang="en-US" dirty="0"/>
              <a:t>지속성을 유지 </a:t>
            </a:r>
            <a:r>
              <a:rPr lang="en-US" altLang="ko-KR" dirty="0"/>
              <a:t>(</a:t>
            </a:r>
            <a:r>
              <a:rPr lang="ko-KR" altLang="en-US" dirty="0"/>
              <a:t>예측 범위 안에 넣어야 한다</a:t>
            </a:r>
            <a:r>
              <a:rPr lang="en-US" altLang="ko-KR" dirty="0"/>
              <a:t>.) {</a:t>
            </a:r>
            <a:r>
              <a:rPr lang="ko-KR" altLang="en-US" dirty="0"/>
              <a:t>시간도 보상이 될 수 있다</a:t>
            </a:r>
            <a:r>
              <a:rPr lang="en-US" altLang="ko-KR" dirty="0"/>
              <a:t>.}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게임내의 대부분의 요소는 보상의 의미를 지닌다</a:t>
            </a:r>
            <a:r>
              <a:rPr lang="en-US" altLang="ko-KR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과정적 재미 </a:t>
            </a:r>
            <a:r>
              <a:rPr lang="en-US" altLang="ko-KR" dirty="0"/>
              <a:t>: </a:t>
            </a:r>
            <a:r>
              <a:rPr lang="ko-KR" altLang="en-US" dirty="0"/>
              <a:t>게임플레이를 통한 재미 </a:t>
            </a:r>
            <a:r>
              <a:rPr lang="en-US" altLang="ko-KR" dirty="0"/>
              <a:t>/ </a:t>
            </a:r>
            <a:r>
              <a:rPr lang="ko-KR" altLang="en-US" dirty="0"/>
              <a:t>결과적 재미 </a:t>
            </a:r>
            <a:r>
              <a:rPr lang="en-US" altLang="ko-KR" dirty="0"/>
              <a:t>: </a:t>
            </a:r>
            <a:r>
              <a:rPr lang="ko-KR" altLang="en-US" dirty="0"/>
              <a:t>보상이 주는 즐거움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공간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운 요소가 있다</a:t>
            </a:r>
            <a:r>
              <a:rPr lang="en-US" altLang="ko-KR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방해요소</a:t>
            </a:r>
            <a:r>
              <a:rPr lang="en-US" altLang="ko-KR" dirty="0"/>
              <a:t>, </a:t>
            </a:r>
            <a:r>
              <a:rPr lang="ko-KR" altLang="en-US" dirty="0"/>
              <a:t>아바타</a:t>
            </a:r>
            <a:r>
              <a:rPr lang="en-US" altLang="ko-KR" dirty="0"/>
              <a:t>, </a:t>
            </a:r>
            <a:r>
              <a:rPr lang="ko-KR" altLang="en-US" dirty="0"/>
              <a:t>플레이어가 상호 연관되어 있다</a:t>
            </a:r>
            <a:r>
              <a:rPr lang="en-US" altLang="ko-KR" dirty="0"/>
              <a:t>. (</a:t>
            </a:r>
            <a:r>
              <a:rPr lang="ko-KR" altLang="en-US" dirty="0"/>
              <a:t>설계에 대한 이야기</a:t>
            </a:r>
            <a:r>
              <a:rPr lang="en-US" altLang="ko-KR" dirty="0"/>
              <a:t>, </a:t>
            </a:r>
            <a:r>
              <a:rPr lang="ko-KR" altLang="en-US" dirty="0"/>
              <a:t>도식화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플레이어는 실제기술</a:t>
            </a:r>
            <a:r>
              <a:rPr lang="en-US" altLang="ko-KR" dirty="0"/>
              <a:t>(</a:t>
            </a:r>
            <a:r>
              <a:rPr lang="ko-KR" altLang="en-US" dirty="0"/>
              <a:t>유저의 조작</a:t>
            </a:r>
            <a:r>
              <a:rPr lang="en-US" altLang="ko-KR" dirty="0"/>
              <a:t>, </a:t>
            </a:r>
            <a:r>
              <a:rPr lang="ko-KR" altLang="en-US" dirty="0"/>
              <a:t>전략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), </a:t>
            </a:r>
            <a:r>
              <a:rPr lang="ko-KR" altLang="en-US" dirty="0"/>
              <a:t>아바타는</a:t>
            </a:r>
            <a:r>
              <a:rPr lang="en-US" altLang="ko-KR" dirty="0"/>
              <a:t> </a:t>
            </a:r>
            <a:r>
              <a:rPr lang="ko-KR" altLang="en-US" dirty="0"/>
              <a:t>가상의 기술</a:t>
            </a:r>
            <a:r>
              <a:rPr lang="en-US" altLang="ko-KR" dirty="0"/>
              <a:t>(</a:t>
            </a:r>
            <a:r>
              <a:rPr lang="ko-KR" altLang="en-US" dirty="0"/>
              <a:t>성장하는 능력치</a:t>
            </a:r>
            <a:r>
              <a:rPr lang="en-US" altLang="ko-KR" dirty="0"/>
              <a:t>, </a:t>
            </a:r>
            <a:r>
              <a:rPr lang="ko-KR" altLang="en-US" dirty="0"/>
              <a:t>초기화되지 않는 것</a:t>
            </a:r>
            <a:r>
              <a:rPr lang="en-US" altLang="ko-KR" dirty="0"/>
              <a:t>), </a:t>
            </a:r>
            <a:r>
              <a:rPr lang="ko-KR" altLang="en-US" dirty="0"/>
              <a:t>방해요소는 경험</a:t>
            </a:r>
            <a:r>
              <a:rPr lang="en-US" altLang="ko-KR" dirty="0"/>
              <a:t>,</a:t>
            </a:r>
            <a:r>
              <a:rPr lang="ko-KR" altLang="en-US" dirty="0"/>
              <a:t>학습을 플레이어에게 주고</a:t>
            </a:r>
            <a:r>
              <a:rPr lang="en-US" altLang="ko-KR" dirty="0"/>
              <a:t>, </a:t>
            </a:r>
            <a:r>
              <a:rPr lang="ko-KR" altLang="en-US" dirty="0"/>
              <a:t>보상</a:t>
            </a:r>
            <a:r>
              <a:rPr lang="en-US" altLang="ko-KR" dirty="0"/>
              <a:t>,</a:t>
            </a:r>
            <a:r>
              <a:rPr lang="ko-KR" altLang="en-US" dirty="0"/>
              <a:t>성장을 아바타에 제공한다</a:t>
            </a:r>
            <a:r>
              <a:rPr lang="en-US" altLang="ko-KR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플레이어와 게임의 메커니즘요소의 관계에 의해 난이도가 달라진다</a:t>
            </a:r>
            <a:r>
              <a:rPr lang="en-US" altLang="ko-KR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dirty="0"/>
              <a:t>콘텐츠 로드맵 </a:t>
            </a:r>
            <a:r>
              <a:rPr lang="en-US" altLang="ko-KR" dirty="0"/>
              <a:t>: </a:t>
            </a:r>
            <a:r>
              <a:rPr lang="ko-KR" altLang="en-US" dirty="0"/>
              <a:t>유저 목표의 기준 점을 정하고 그것을 기준으로 가로로 나열하여 배치</a:t>
            </a:r>
            <a:br>
              <a:rPr lang="en-US" altLang="ko-KR" dirty="0"/>
            </a:br>
            <a:r>
              <a:rPr lang="ko-KR" altLang="en-US" dirty="0"/>
              <a:t>의도</a:t>
            </a:r>
            <a:r>
              <a:rPr lang="en-US" altLang="ko-KR" dirty="0"/>
              <a:t>,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, </a:t>
            </a:r>
            <a:r>
              <a:rPr lang="ko-KR" altLang="en-US" dirty="0"/>
              <a:t>공략이라는 범주 내에서는 정렬한다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a255b87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a255b87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/>
              <a:t>캐릭터와 장비와 </a:t>
            </a:r>
            <a:r>
              <a:rPr lang="ko-KR" altLang="en-US" dirty="0" err="1"/>
              <a:t>파츠</a:t>
            </a:r>
            <a:r>
              <a:rPr lang="ko-KR" altLang="en-US" dirty="0"/>
              <a:t> 간의 상관 관계 표시</a:t>
            </a:r>
            <a:endParaRPr lang="en-US" altLang="ko-KR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파츠를</a:t>
            </a:r>
            <a:r>
              <a:rPr lang="ko-KR" altLang="en-US" dirty="0">
                <a:solidFill>
                  <a:schemeClr val="dk1"/>
                </a:solidFill>
              </a:rPr>
              <a:t> 통해서 나오는 전략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상황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dirty="0" err="1">
                <a:solidFill>
                  <a:schemeClr val="dk1"/>
                </a:solidFill>
              </a:rPr>
              <a:t>스테이터스를</a:t>
            </a:r>
            <a:r>
              <a:rPr lang="ko-KR" altLang="en-US" dirty="0">
                <a:solidFill>
                  <a:schemeClr val="dk1"/>
                </a:solidFill>
              </a:rPr>
              <a:t> 통해 어떻게 전략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상황을 적용 할 것인가</a:t>
            </a:r>
            <a:r>
              <a:rPr lang="en-US" altLang="ko-KR" dirty="0">
                <a:solidFill>
                  <a:schemeClr val="dk1"/>
                </a:solidFill>
              </a:rPr>
              <a:t>?</a:t>
            </a:r>
            <a:endParaRPr lang="ko-KR" altLang="en-US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베이스기체의 </a:t>
            </a:r>
            <a:r>
              <a:rPr lang="ko-KR" altLang="en-US" dirty="0" err="1">
                <a:solidFill>
                  <a:schemeClr val="dk1"/>
                </a:solidFill>
              </a:rPr>
              <a:t>스테이터스를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ko-KR" altLang="en-US" dirty="0" err="1">
                <a:solidFill>
                  <a:schemeClr val="dk1"/>
                </a:solidFill>
              </a:rPr>
              <a:t>수치값</a:t>
            </a:r>
            <a:r>
              <a:rPr lang="ko-KR" altLang="en-US" dirty="0">
                <a:solidFill>
                  <a:schemeClr val="dk1"/>
                </a:solidFill>
              </a:rPr>
              <a:t> 설정</a:t>
            </a:r>
            <a:r>
              <a:rPr lang="en-US" altLang="ko-KR" dirty="0">
                <a:solidFill>
                  <a:schemeClr val="dk1"/>
                </a:solidFill>
              </a:rPr>
              <a:t>(</a:t>
            </a:r>
            <a:r>
              <a:rPr lang="ko-KR" altLang="en-US" dirty="0">
                <a:solidFill>
                  <a:schemeClr val="dk1"/>
                </a:solidFill>
              </a:rPr>
              <a:t>기본이 있을 것인지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다르게 줄 것인지</a:t>
            </a:r>
            <a:r>
              <a:rPr lang="en-US" altLang="ko-KR" dirty="0">
                <a:solidFill>
                  <a:schemeClr val="dk1"/>
                </a:solidFill>
              </a:rPr>
              <a:t>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dirty="0">
                <a:solidFill>
                  <a:schemeClr val="dk1"/>
                </a:solidFill>
              </a:rPr>
              <a:t>속성이 플레이에 미치는 영향 </a:t>
            </a:r>
            <a:r>
              <a:rPr lang="en-US" altLang="ko-KR" dirty="0">
                <a:solidFill>
                  <a:schemeClr val="dk1"/>
                </a:solidFill>
              </a:rPr>
              <a:t>: </a:t>
            </a:r>
            <a:r>
              <a:rPr lang="ko-KR" altLang="en-US" dirty="0">
                <a:solidFill>
                  <a:schemeClr val="dk1"/>
                </a:solidFill>
              </a:rPr>
              <a:t>내 게임에서 어떻게 줄 것 인가</a:t>
            </a:r>
            <a:r>
              <a:rPr lang="en-US" altLang="ko-KR" dirty="0">
                <a:solidFill>
                  <a:schemeClr val="dk1"/>
                </a:solidFill>
              </a:rPr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a255b87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a255b87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장비영역과</a:t>
            </a:r>
            <a:r>
              <a:rPr lang="en-US" altLang="ko-KR" dirty="0"/>
              <a:t> </a:t>
            </a:r>
            <a:r>
              <a:rPr lang="ko-KR" altLang="en-US" dirty="0"/>
              <a:t>캐릭터</a:t>
            </a:r>
            <a:r>
              <a:rPr lang="en-US" altLang="ko-KR" dirty="0"/>
              <a:t> </a:t>
            </a:r>
            <a:r>
              <a:rPr lang="ko-KR" altLang="en-US" dirty="0"/>
              <a:t>부분의</a:t>
            </a:r>
            <a:r>
              <a:rPr lang="en-US" altLang="ko-KR" dirty="0"/>
              <a:t> </a:t>
            </a:r>
            <a:r>
              <a:rPr lang="ko-KR" altLang="en-US" dirty="0" err="1"/>
              <a:t>공통된부분이</a:t>
            </a:r>
            <a:r>
              <a:rPr lang="en-US" altLang="ko-KR" dirty="0"/>
              <a:t> </a:t>
            </a:r>
            <a:r>
              <a:rPr lang="ko-KR" altLang="en-US" dirty="0"/>
              <a:t>있어도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클래시에</a:t>
            </a:r>
            <a:r>
              <a:rPr lang="ko-KR" altLang="en-US" dirty="0"/>
              <a:t> 관한 정보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수치에 과한 정확한 정보</a:t>
            </a:r>
            <a:r>
              <a:rPr lang="en-US" altLang="ko-KR" dirty="0"/>
              <a:t>(</a:t>
            </a:r>
            <a:r>
              <a:rPr lang="ko-KR" altLang="en-US" dirty="0"/>
              <a:t>기획의도</a:t>
            </a:r>
            <a:r>
              <a:rPr lang="en-US" altLang="ko-KR" dirty="0"/>
              <a:t>)</a:t>
            </a:r>
            <a:r>
              <a:rPr lang="ko-KR" altLang="en-US" dirty="0"/>
              <a:t>를 전달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6678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a255b87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a255b87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추가적인 기획의도 적기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 설정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범용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0991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a255b87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a255b87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추가적인 기획의도 적기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분류 설정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범용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3799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0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1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시장조사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기회의도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제안서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세계관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캐릭터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스토리보드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/>
          </a:p>
          <a:p>
            <a:r>
              <a:rPr lang="ko-KR" altLang="en-US" dirty="0"/>
              <a:t>작업 순서 게임 아이디어 제안서</a:t>
            </a:r>
            <a:r>
              <a:rPr lang="en-US" altLang="ko-KR" dirty="0"/>
              <a:t>+</a:t>
            </a:r>
            <a:r>
              <a:rPr lang="ko-KR" altLang="en-US" dirty="0"/>
              <a:t>스토리텔링</a:t>
            </a:r>
            <a:r>
              <a:rPr lang="en-US" altLang="ko-KR" dirty="0"/>
              <a:t>+</a:t>
            </a:r>
            <a:r>
              <a:rPr lang="ko-KR" altLang="en-US" dirty="0"/>
              <a:t>시나리오</a:t>
            </a:r>
            <a:r>
              <a:rPr lang="en-US" altLang="ko-KR" dirty="0"/>
              <a:t>+ </a:t>
            </a:r>
            <a:r>
              <a:rPr lang="ko-KR" altLang="en-US" dirty="0"/>
              <a:t>스토리보드</a:t>
            </a:r>
            <a:r>
              <a:rPr lang="en-US" altLang="ko-KR" dirty="0"/>
              <a:t>+</a:t>
            </a:r>
            <a:r>
              <a:rPr lang="ko-KR" altLang="en-US" dirty="0"/>
              <a:t>세계관</a:t>
            </a:r>
            <a:r>
              <a:rPr lang="en-US" altLang="ko-KR" dirty="0"/>
              <a:t>+</a:t>
            </a:r>
            <a:r>
              <a:rPr lang="ko-KR" altLang="en-US" dirty="0"/>
              <a:t>게임 캐릭터 </a:t>
            </a:r>
            <a:r>
              <a:rPr lang="en-US" altLang="ko-KR" dirty="0"/>
              <a:t>:</a:t>
            </a:r>
            <a:r>
              <a:rPr lang="ko-KR" altLang="en-US" dirty="0"/>
              <a:t>게임 기초 기획서</a:t>
            </a:r>
            <a:r>
              <a:rPr lang="en-US" altLang="ko-KR" dirty="0"/>
              <a:t>!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FF0000"/>
                </a:solidFill>
              </a:rPr>
              <a:t>상세하게 설명 되는 부분은 많이 좋아 졌지만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전체적으로 문서의 양적인 면에서 많이 부족하다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FF0000"/>
                </a:solidFill>
              </a:rPr>
              <a:t>간략한 </a:t>
            </a:r>
            <a:r>
              <a:rPr lang="ko-KR" altLang="en-US" sz="1200" b="1" dirty="0" err="1">
                <a:solidFill>
                  <a:srgbClr val="FF0000"/>
                </a:solidFill>
              </a:rPr>
              <a:t>시놉시스는</a:t>
            </a:r>
            <a:r>
              <a:rPr lang="ko-KR" altLang="en-US" sz="1200" b="1" dirty="0">
                <a:solidFill>
                  <a:srgbClr val="FF0000"/>
                </a:solidFill>
              </a:rPr>
              <a:t> 게임 소개 단계에서 장르와 게임 요소 설명 할 때 추가해서 넣기</a:t>
            </a:r>
            <a:r>
              <a:rPr lang="en-US" altLang="ko-KR" sz="1200" b="1" dirty="0">
                <a:solidFill>
                  <a:srgbClr val="FF0000"/>
                </a:solidFill>
              </a:rPr>
              <a:t>!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rgbClr val="FF0000"/>
                </a:solidFill>
              </a:rPr>
              <a:t>게임의 방향성은 잡아가고 있지만 그것에 대한 의도를 표현 하는 부분이 부족하다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설명과 기획의도를 나눠서 표기 할 것</a:t>
            </a:r>
            <a:r>
              <a:rPr lang="en-US" altLang="ko-KR" sz="1200" b="1" dirty="0">
                <a:solidFill>
                  <a:srgbClr val="FF0000"/>
                </a:solidFill>
              </a:rPr>
              <a:t>!</a:t>
            </a:r>
            <a:endParaRPr lang="ko-KR" altLang="en-US" sz="1200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0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왜</a:t>
            </a:r>
            <a:r>
              <a:rPr lang="en-US" altLang="ko-KR" b="1" dirty="0">
                <a:solidFill>
                  <a:srgbClr val="FF0000"/>
                </a:solidFill>
              </a:rPr>
              <a:t>? </a:t>
            </a:r>
            <a:r>
              <a:rPr lang="ko-KR" altLang="en-US" b="1" dirty="0">
                <a:solidFill>
                  <a:srgbClr val="FF0000"/>
                </a:solidFill>
              </a:rPr>
              <a:t>이렇게 하는지에 대한 생각 그것이 기획 의도이다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62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캐릭터와 장비와 </a:t>
            </a:r>
            <a:r>
              <a:rPr lang="ko-KR" altLang="en-US" dirty="0" err="1"/>
              <a:t>파츠</a:t>
            </a:r>
            <a:r>
              <a:rPr lang="ko-KR" altLang="en-US" dirty="0"/>
              <a:t> 간의 상관 관계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96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ko-KR" altLang="en-US" dirty="0"/>
              <a:t>제작을 어떻게 처리 할 것인가</a:t>
            </a:r>
            <a:r>
              <a:rPr lang="en-US" altLang="ko-KR" dirty="0"/>
              <a:t>?</a:t>
            </a:r>
          </a:p>
          <a:p>
            <a:pPr marL="0" indent="0">
              <a:buFont typeface="+mj-lt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0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아이템 수집 방해되는 요소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아이템 수집의 전략적 요소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아이템들은 각각 다른 요소를 지니고 있고 다른 능력치를 지닌다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: HP, </a:t>
            </a:r>
            <a:r>
              <a:rPr lang="ko-KR" altLang="en-US" dirty="0" err="1"/>
              <a:t>회피율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코스트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/>
              <a:t>치명타 추가 데미지</a:t>
            </a:r>
            <a:r>
              <a:rPr lang="en-US" altLang="ko-KR" dirty="0"/>
              <a:t>, </a:t>
            </a:r>
            <a:r>
              <a:rPr lang="ko-KR" altLang="en-US" dirty="0"/>
              <a:t>명중 확률</a:t>
            </a:r>
            <a:r>
              <a:rPr lang="en-US" altLang="ko-KR" dirty="0"/>
              <a:t>, </a:t>
            </a:r>
            <a:r>
              <a:rPr lang="ko-KR" altLang="en-US" dirty="0"/>
              <a:t>보조 </a:t>
            </a:r>
            <a:r>
              <a:rPr lang="ko-KR" altLang="en-US" dirty="0" err="1"/>
              <a:t>스테이터스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파츠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(%) </a:t>
            </a:r>
            <a:r>
              <a:rPr lang="ko-KR" altLang="en-US" dirty="0"/>
              <a:t>범위</a:t>
            </a:r>
            <a:r>
              <a:rPr lang="en-US" altLang="ko-KR" dirty="0"/>
              <a:t>(+) </a:t>
            </a:r>
            <a:r>
              <a:rPr lang="ko-KR" altLang="en-US" dirty="0" err="1"/>
              <a:t>행동력</a:t>
            </a:r>
            <a:r>
              <a:rPr lang="en-US" altLang="ko-KR" dirty="0"/>
              <a:t>(-) </a:t>
            </a:r>
            <a:r>
              <a:rPr lang="ko-KR" altLang="en-US" dirty="0"/>
              <a:t>장전속도</a:t>
            </a:r>
            <a:r>
              <a:rPr lang="en-US" altLang="ko-KR" dirty="0"/>
              <a:t>(-) </a:t>
            </a:r>
            <a:r>
              <a:rPr lang="ko-KR" altLang="en-US" dirty="0"/>
              <a:t>명중 확률</a:t>
            </a:r>
            <a:r>
              <a:rPr lang="en-US" altLang="ko-KR" dirty="0"/>
              <a:t>(+), </a:t>
            </a:r>
            <a:r>
              <a:rPr lang="ko-KR" altLang="en-US" dirty="0"/>
              <a:t>방어력</a:t>
            </a:r>
            <a:r>
              <a:rPr lang="en-US" altLang="ko-KR" dirty="0"/>
              <a:t>(%) </a:t>
            </a:r>
            <a:r>
              <a:rPr lang="ko-KR" altLang="en-US" dirty="0"/>
              <a:t>치명타 확률</a:t>
            </a:r>
            <a:r>
              <a:rPr lang="en-US" altLang="ko-KR" dirty="0"/>
              <a:t>(+) </a:t>
            </a:r>
            <a:r>
              <a:rPr lang="ko-KR" altLang="en-US" dirty="0"/>
              <a:t>치명타추가 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43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거대무기기업 </a:t>
            </a:r>
            <a:r>
              <a:rPr lang="en-US" altLang="ko-KR" dirty="0"/>
              <a:t>3</a:t>
            </a:r>
            <a:r>
              <a:rPr lang="ko-KR" altLang="en-US" dirty="0"/>
              <a:t>개 존재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적의 존재 </a:t>
            </a:r>
            <a:r>
              <a:rPr lang="en-US" altLang="ko-KR" dirty="0"/>
              <a:t>: </a:t>
            </a:r>
            <a:r>
              <a:rPr lang="ko-KR" altLang="en-US" dirty="0"/>
              <a:t>외계인과 전쟁</a:t>
            </a:r>
            <a:r>
              <a:rPr lang="en-US" altLang="ko-KR" dirty="0"/>
              <a:t>, </a:t>
            </a:r>
            <a:r>
              <a:rPr lang="ko-KR" altLang="en-US" dirty="0"/>
              <a:t>우주해적</a:t>
            </a:r>
            <a:endParaRPr lang="en-US" altLang="ko-KR" dirty="0"/>
          </a:p>
          <a:p>
            <a:r>
              <a:rPr lang="ko-KR" altLang="en-US" dirty="0"/>
              <a:t>세계 </a:t>
            </a:r>
            <a:r>
              <a:rPr lang="en-US" altLang="ko-KR" dirty="0"/>
              <a:t>: SF </a:t>
            </a:r>
            <a:r>
              <a:rPr lang="ko-KR" altLang="en-US" dirty="0"/>
              <a:t>우주</a:t>
            </a:r>
            <a:endParaRPr lang="en-US" altLang="ko-KR" dirty="0"/>
          </a:p>
          <a:p>
            <a:r>
              <a:rPr lang="ko-KR" altLang="en-US" dirty="0"/>
              <a:t>유저 캐릭터 </a:t>
            </a:r>
            <a:r>
              <a:rPr lang="en-US" altLang="ko-KR" dirty="0"/>
              <a:t>: </a:t>
            </a:r>
            <a:r>
              <a:rPr lang="ko-KR" altLang="en-US" dirty="0"/>
              <a:t>국가에 소속된 장교 </a:t>
            </a:r>
            <a:r>
              <a:rPr lang="en-US" altLang="ko-KR" dirty="0"/>
              <a:t>(</a:t>
            </a:r>
            <a:r>
              <a:rPr lang="ko-KR" altLang="en-US" dirty="0"/>
              <a:t>우주선 함장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조종 캐릭터 </a:t>
            </a:r>
            <a:r>
              <a:rPr lang="en-US" altLang="ko-KR" dirty="0"/>
              <a:t>: </a:t>
            </a:r>
            <a:r>
              <a:rPr lang="ko-KR" altLang="en-US" dirty="0"/>
              <a:t>군인</a:t>
            </a:r>
            <a:endParaRPr lang="en-US" altLang="ko-KR" dirty="0"/>
          </a:p>
          <a:p>
            <a:r>
              <a:rPr lang="ko-KR" altLang="en-US" dirty="0"/>
              <a:t>적 캐릭터 </a:t>
            </a:r>
            <a:r>
              <a:rPr lang="en-US" altLang="ko-KR" dirty="0"/>
              <a:t>: </a:t>
            </a:r>
            <a:r>
              <a:rPr lang="ko-KR" altLang="en-US" dirty="0"/>
              <a:t>새로운 생명체</a:t>
            </a:r>
            <a:r>
              <a:rPr lang="en-US" altLang="ko-KR" dirty="0"/>
              <a:t>, </a:t>
            </a:r>
            <a:r>
              <a:rPr lang="ko-KR" altLang="en-US" dirty="0"/>
              <a:t>우주 해적</a:t>
            </a:r>
            <a:r>
              <a:rPr lang="en-US" altLang="ko-KR" dirty="0"/>
              <a:t>, </a:t>
            </a:r>
            <a:r>
              <a:rPr lang="ko-KR" altLang="en-US" dirty="0"/>
              <a:t>다른 유저</a:t>
            </a:r>
            <a:endParaRPr lang="en-US" altLang="ko-KR" dirty="0"/>
          </a:p>
          <a:p>
            <a:r>
              <a:rPr lang="ko-KR" altLang="en-US" dirty="0"/>
              <a:t>결투장 </a:t>
            </a:r>
            <a:r>
              <a:rPr lang="ko-KR" altLang="en-US" dirty="0" err="1"/>
              <a:t>컨텐츠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전술 훈련의 일환으로 다른 함장과 가상의 데이터로 전투를 행한다는 설정으로 많이 승리 할 수록 국가에서 많은 보상을 주는 것으로 설정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70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75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1" hangingPunct="1"/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35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기획의도를 여기에 </a:t>
            </a:r>
            <a:r>
              <a:rPr lang="ko-KR" altLang="en-US" dirty="0" err="1"/>
              <a:t>들나도록</a:t>
            </a:r>
            <a:r>
              <a:rPr lang="ko-KR" altLang="en-US" dirty="0"/>
              <a:t> 하자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기획의도 유저에게 내 게임에게 </a:t>
            </a:r>
            <a:r>
              <a:rPr lang="ko-KR" altLang="en-US" dirty="0" err="1"/>
              <a:t>어떤부분을</a:t>
            </a:r>
            <a:r>
              <a:rPr lang="ko-KR" altLang="en-US" dirty="0"/>
              <a:t> </a:t>
            </a:r>
            <a:r>
              <a:rPr lang="ko-KR" altLang="en-US" dirty="0" err="1"/>
              <a:t>제공할것인가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설명과 의도가 </a:t>
            </a:r>
            <a:r>
              <a:rPr lang="ko-KR" altLang="en-US" dirty="0" err="1"/>
              <a:t>나누어저</a:t>
            </a:r>
            <a:r>
              <a:rPr lang="ko-KR" altLang="en-US" dirty="0"/>
              <a:t> 있는지 확인</a:t>
            </a:r>
            <a:endParaRPr lang="en-US" altLang="ko-KR" dirty="0"/>
          </a:p>
          <a:p>
            <a:r>
              <a:rPr lang="ko-KR" altLang="en-US" dirty="0"/>
              <a:t>마지막은 정리 페이지 넣기</a:t>
            </a:r>
            <a:endParaRPr lang="en-US" altLang="ko-KR" dirty="0"/>
          </a:p>
          <a:p>
            <a:r>
              <a:rPr lang="ko-KR" altLang="en-US" dirty="0"/>
              <a:t>배속과 </a:t>
            </a:r>
            <a:r>
              <a:rPr lang="ko-KR" altLang="en-US" dirty="0" err="1"/>
              <a:t>스킵에</a:t>
            </a:r>
            <a:r>
              <a:rPr lang="ko-KR" altLang="en-US" dirty="0"/>
              <a:t> 관한 부분을 넣기</a:t>
            </a:r>
            <a:endParaRPr lang="en-US" altLang="ko-KR" dirty="0"/>
          </a:p>
          <a:p>
            <a:r>
              <a:rPr lang="ko-KR" altLang="en-US" dirty="0" err="1"/>
              <a:t>다른게임</a:t>
            </a:r>
            <a:r>
              <a:rPr lang="ko-KR" altLang="en-US" dirty="0"/>
              <a:t> </a:t>
            </a:r>
            <a:r>
              <a:rPr lang="ko-KR" altLang="en-US" dirty="0" err="1"/>
              <a:t>튜토리얼</a:t>
            </a:r>
            <a:r>
              <a:rPr lang="ko-KR" altLang="en-US" dirty="0"/>
              <a:t> 직접 확인해보기 </a:t>
            </a:r>
            <a:r>
              <a:rPr lang="en-US" altLang="ko-KR" dirty="0"/>
              <a:t>3</a:t>
            </a:r>
            <a:r>
              <a:rPr lang="ko-KR" altLang="en-US" dirty="0"/>
              <a:t>번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6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7846e89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37846e89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발단 </a:t>
            </a:r>
            <a:r>
              <a:rPr lang="en-US" altLang="ko-KR" dirty="0"/>
              <a:t>: </a:t>
            </a:r>
            <a:r>
              <a:rPr lang="ko-KR" altLang="en-US" dirty="0"/>
              <a:t>신들의 힘이 왜 여기 있는가 혹은 신의 힘이 어떻게 사용하게 되었는가에 대해 서술한다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전개 </a:t>
            </a:r>
            <a:r>
              <a:rPr lang="en-US" altLang="ko-KR" dirty="0"/>
              <a:t>: </a:t>
            </a:r>
            <a:r>
              <a:rPr lang="ko-KR" altLang="en-US" dirty="0"/>
              <a:t>신들의 힘을 사용하면 어떻게 되는가에 대한 이야기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: </a:t>
            </a:r>
            <a:r>
              <a:rPr lang="ko-KR" altLang="en-US" dirty="0"/>
              <a:t>어떤 적이 왜 나오는</a:t>
            </a:r>
            <a:r>
              <a:rPr lang="ko-KR" altLang="en-US" baseline="0" dirty="0"/>
              <a:t> 것인가에 대해 서술한다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: </a:t>
            </a:r>
            <a:r>
              <a:rPr lang="ko-KR" altLang="en-US" dirty="0"/>
              <a:t>몬스터의 보상 보상을 어떻게 주는지에</a:t>
            </a:r>
            <a:r>
              <a:rPr lang="ko-KR" altLang="en-US" baseline="0" dirty="0"/>
              <a:t> 대해 서술한다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플롯이 </a:t>
            </a:r>
            <a:r>
              <a:rPr lang="ko-KR" altLang="en-US" sz="1200" dirty="0" err="1">
                <a:solidFill>
                  <a:srgbClr val="FF0000"/>
                </a:solidFill>
              </a:rPr>
              <a:t>이나리</a:t>
            </a:r>
            <a:r>
              <a:rPr lang="ko-KR" altLang="en-US" sz="1200" dirty="0">
                <a:solidFill>
                  <a:srgbClr val="FF0000"/>
                </a:solidFill>
              </a:rPr>
              <a:t> 플레이와 이야기가 뒤섞여 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이야기 흐름 순서 제일 위에 시놉시스가 왜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있는 것인가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다른 사람들의 스토리 플롯 확인하고 수정 할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ko-KR" altLang="en-US" dirty="0"/>
              <a:t>발단 </a:t>
            </a:r>
            <a:r>
              <a:rPr lang="ko-KR" altLang="en-US" dirty="0" err="1"/>
              <a:t>몬스터가</a:t>
            </a:r>
            <a:r>
              <a:rPr lang="ko-KR" altLang="en-US" dirty="0"/>
              <a:t> 갑자기 나타남</a:t>
            </a:r>
            <a:endParaRPr lang="en-US" altLang="ko-KR" dirty="0"/>
          </a:p>
          <a:p>
            <a:r>
              <a:rPr lang="ko-KR" altLang="en-US" dirty="0"/>
              <a:t>전개 </a:t>
            </a:r>
            <a:r>
              <a:rPr lang="ko-KR" altLang="en-US" dirty="0" err="1"/>
              <a:t>몬스터를</a:t>
            </a:r>
            <a:r>
              <a:rPr lang="ko-KR" altLang="en-US" dirty="0"/>
              <a:t> </a:t>
            </a:r>
            <a:r>
              <a:rPr lang="ko-KR" altLang="en-US" dirty="0" err="1"/>
              <a:t>퇴치하기위해</a:t>
            </a:r>
            <a:r>
              <a:rPr lang="ko-KR" altLang="en-US" dirty="0"/>
              <a:t> 나섬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위기 </a:t>
            </a:r>
            <a:r>
              <a:rPr lang="ko-KR" altLang="en-US" dirty="0" err="1"/>
              <a:t>몬스터가</a:t>
            </a:r>
            <a:r>
              <a:rPr lang="ko-KR" altLang="en-US" dirty="0"/>
              <a:t> 나와 전투 </a:t>
            </a:r>
            <a:r>
              <a:rPr lang="en-US" altLang="ko-KR" dirty="0"/>
              <a:t>(</a:t>
            </a:r>
            <a:r>
              <a:rPr lang="ko-KR" altLang="en-US" dirty="0"/>
              <a:t>반복 전투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절정 </a:t>
            </a:r>
            <a:r>
              <a:rPr lang="ko-KR" altLang="en-US" dirty="0" err="1"/>
              <a:t>몬스터와</a:t>
            </a:r>
            <a:r>
              <a:rPr lang="ko-KR" altLang="en-US" dirty="0"/>
              <a:t> 승리 </a:t>
            </a:r>
            <a:r>
              <a:rPr lang="en-US" altLang="ko-KR" dirty="0"/>
              <a:t>(</a:t>
            </a:r>
            <a:r>
              <a:rPr lang="ko-KR" altLang="en-US" dirty="0"/>
              <a:t>반복 전투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간략</a:t>
            </a:r>
            <a:r>
              <a:rPr lang="ko-KR" altLang="en-US" dirty="0">
                <a:solidFill>
                  <a:srgbClr val="FF0000"/>
                </a:solidFill>
              </a:rPr>
              <a:t> 소개에서 야이기의 전개를 서술 하는 곳이다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여기에는 캐릭터라는 단어가 들어갈 부분이 아니다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전개할 예정이 아니라 </a:t>
            </a:r>
            <a:r>
              <a:rPr lang="ko-KR" altLang="en-US" dirty="0" err="1">
                <a:solidFill>
                  <a:srgbClr val="FF0000"/>
                </a:solidFill>
              </a:rPr>
              <a:t>시놉시스를</a:t>
            </a:r>
            <a:r>
              <a:rPr lang="ko-KR" altLang="en-US" dirty="0">
                <a:solidFill>
                  <a:srgbClr val="FF0000"/>
                </a:solidFill>
              </a:rPr>
              <a:t> 토대로 이야기를 기획해 </a:t>
            </a:r>
            <a:r>
              <a:rPr lang="ko-KR" altLang="en-US" dirty="0" err="1">
                <a:solidFill>
                  <a:srgbClr val="FF0000"/>
                </a:solidFill>
              </a:rPr>
              <a:t>와야하는</a:t>
            </a:r>
            <a:r>
              <a:rPr lang="ko-KR" altLang="en-US" dirty="0">
                <a:solidFill>
                  <a:srgbClr val="FF0000"/>
                </a:solidFill>
              </a:rPr>
              <a:t> 것이다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뭘 써야 하는지는 지난 시간에 이미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각 단계는 어디서 전달하게 되는지에 대하여 의도에 표기 할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algn="l"/>
            <a:r>
              <a:rPr lang="ko-KR" altLang="en-US" dirty="0" err="1"/>
              <a:t>어릴적에</a:t>
            </a:r>
            <a:r>
              <a:rPr lang="ko-KR" altLang="en-US" dirty="0"/>
              <a:t> </a:t>
            </a:r>
            <a:r>
              <a:rPr lang="ko-KR" altLang="en-US" dirty="0" err="1"/>
              <a:t>메갈로스에서</a:t>
            </a:r>
            <a:r>
              <a:rPr lang="ko-KR" altLang="en-US" dirty="0"/>
              <a:t> 죽을 뻔한 소년은 용병에 의해 목숨을 구하게 되고 용병을 동경하게 된다</a:t>
            </a:r>
            <a:r>
              <a:rPr lang="en-US" altLang="ko-KR" dirty="0"/>
              <a:t>. </a:t>
            </a:r>
            <a:r>
              <a:rPr lang="ko-KR" altLang="en-US" dirty="0"/>
              <a:t>이후 소년이 자라 용병이 되게 되고 훈련을 받게 된다</a:t>
            </a:r>
            <a:r>
              <a:rPr lang="en-US" altLang="ko-KR" dirty="0"/>
              <a:t>. </a:t>
            </a:r>
            <a:r>
              <a:rPr lang="ko-KR" altLang="en-US" dirty="0"/>
              <a:t>훈련이 끝난 다음 순정석에 관련된 이야기를 전달받는다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ko-KR" altLang="en-US" dirty="0" err="1"/>
              <a:t>몬스터들이</a:t>
            </a:r>
            <a:r>
              <a:rPr lang="ko-KR" altLang="en-US" dirty="0"/>
              <a:t> 계속적으로 나타나고 있다는 것을 전달</a:t>
            </a:r>
            <a:endParaRPr lang="en-US" altLang="ko-KR" dirty="0"/>
          </a:p>
          <a:p>
            <a:pPr algn="l"/>
            <a:endParaRPr lang="en-US" altLang="ko-KR" dirty="0"/>
          </a:p>
          <a:p>
            <a:r>
              <a:rPr lang="ko-KR" altLang="en-US" dirty="0"/>
              <a:t>전개 </a:t>
            </a:r>
            <a:r>
              <a:rPr lang="en-US" altLang="ko-KR" dirty="0"/>
              <a:t>: </a:t>
            </a:r>
            <a:r>
              <a:rPr lang="ko-KR" altLang="en-US" dirty="0"/>
              <a:t>유저의 튜토리얼은 학교로 전투에 부분에 관한 이야기를 전달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위기 </a:t>
            </a:r>
            <a:r>
              <a:rPr lang="en-US" altLang="ko-KR" dirty="0"/>
              <a:t>1 : </a:t>
            </a:r>
            <a:r>
              <a:rPr lang="ko-KR" altLang="en-US" dirty="0"/>
              <a:t>기본적인 전투를 통한 일반적인 적 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1 : </a:t>
            </a:r>
            <a:r>
              <a:rPr lang="ko-KR" altLang="en-US" dirty="0"/>
              <a:t>적 퇴치의 반복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2 : </a:t>
            </a:r>
            <a:r>
              <a:rPr lang="ko-KR" altLang="en-US" dirty="0"/>
              <a:t>우주해적 등장 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2 : </a:t>
            </a:r>
            <a:r>
              <a:rPr lang="ko-KR" altLang="en-US" dirty="0"/>
              <a:t>우주해적 퇴치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3 : </a:t>
            </a:r>
            <a:r>
              <a:rPr lang="ko-KR" altLang="en-US" dirty="0"/>
              <a:t>거대 적 발견 </a:t>
            </a:r>
            <a:r>
              <a:rPr lang="en-US" altLang="ko-KR" dirty="0"/>
              <a:t>(</a:t>
            </a:r>
            <a:r>
              <a:rPr lang="ko-KR" altLang="en-US" dirty="0"/>
              <a:t>레이드 몬스터</a:t>
            </a:r>
            <a:r>
              <a:rPr lang="en-US" altLang="ko-KR" dirty="0"/>
              <a:t>) </a:t>
            </a:r>
            <a:r>
              <a:rPr lang="ko-KR" altLang="en-US" dirty="0"/>
              <a:t>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3 : </a:t>
            </a:r>
            <a:r>
              <a:rPr lang="ko-KR" altLang="en-US" dirty="0"/>
              <a:t>레이드 전투 승리</a:t>
            </a:r>
            <a:endParaRPr lang="en-US" altLang="ko-KR" dirty="0"/>
          </a:p>
          <a:p>
            <a:pPr algn="l"/>
            <a:endParaRPr lang="en-US" altLang="ko-KR" dirty="0"/>
          </a:p>
        </p:txBody>
      </p:sp>
      <p:sp>
        <p:nvSpPr>
          <p:cNvPr id="456" name="Google Shape;456;g637846e890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아이템 수집 방해되는 요소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아이템 수집의 전략적 요소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아이템들은 각각 다른 요소를 지니고 있고 다른 능력치를 지닌다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: HP, </a:t>
            </a:r>
            <a:r>
              <a:rPr lang="ko-KR" altLang="en-US" dirty="0" err="1"/>
              <a:t>회피율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코스트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/>
              <a:t>치명타 추가 데미지</a:t>
            </a:r>
            <a:r>
              <a:rPr lang="en-US" altLang="ko-KR" dirty="0"/>
              <a:t>, </a:t>
            </a:r>
            <a:r>
              <a:rPr lang="ko-KR" altLang="en-US" dirty="0"/>
              <a:t>명중 확률</a:t>
            </a:r>
            <a:r>
              <a:rPr lang="en-US" altLang="ko-KR" dirty="0"/>
              <a:t>, </a:t>
            </a:r>
            <a:r>
              <a:rPr lang="ko-KR" altLang="en-US" dirty="0"/>
              <a:t>보조 </a:t>
            </a:r>
            <a:r>
              <a:rPr lang="ko-KR" altLang="en-US" dirty="0" err="1"/>
              <a:t>스테이터스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파츠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(%) </a:t>
            </a:r>
            <a:r>
              <a:rPr lang="ko-KR" altLang="en-US" dirty="0"/>
              <a:t>범위</a:t>
            </a:r>
            <a:r>
              <a:rPr lang="en-US" altLang="ko-KR" dirty="0"/>
              <a:t>(+) </a:t>
            </a:r>
            <a:r>
              <a:rPr lang="ko-KR" altLang="en-US" dirty="0" err="1"/>
              <a:t>행동력</a:t>
            </a:r>
            <a:r>
              <a:rPr lang="en-US" altLang="ko-KR" dirty="0"/>
              <a:t>(-) </a:t>
            </a:r>
            <a:r>
              <a:rPr lang="ko-KR" altLang="en-US" dirty="0"/>
              <a:t>장전속도</a:t>
            </a:r>
            <a:r>
              <a:rPr lang="en-US" altLang="ko-KR" dirty="0"/>
              <a:t>(-) </a:t>
            </a:r>
            <a:r>
              <a:rPr lang="ko-KR" altLang="en-US" dirty="0"/>
              <a:t>명중 확률</a:t>
            </a:r>
            <a:r>
              <a:rPr lang="en-US" altLang="ko-KR" dirty="0"/>
              <a:t>(+), </a:t>
            </a:r>
            <a:r>
              <a:rPr lang="ko-KR" altLang="en-US" dirty="0"/>
              <a:t>방어력</a:t>
            </a:r>
            <a:r>
              <a:rPr lang="en-US" altLang="ko-KR" dirty="0"/>
              <a:t>(%) </a:t>
            </a:r>
            <a:r>
              <a:rPr lang="ko-KR" altLang="en-US" dirty="0"/>
              <a:t>치명타 확률</a:t>
            </a:r>
            <a:r>
              <a:rPr lang="en-US" altLang="ko-KR" dirty="0"/>
              <a:t>(+) </a:t>
            </a:r>
            <a:r>
              <a:rPr lang="ko-KR" altLang="en-US" dirty="0"/>
              <a:t>치명타추가 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6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21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아이템에 방해되는 요소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아이템 수집의 전략적 요소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아이템들은 각각 다른 요소를 지니고 있고 다른 능력치를 지닌다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: HP, </a:t>
            </a:r>
            <a:r>
              <a:rPr lang="ko-KR" altLang="en-US" dirty="0" err="1"/>
              <a:t>회피율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코스트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/>
              <a:t>치명타 추가 데미지</a:t>
            </a:r>
            <a:r>
              <a:rPr lang="en-US" altLang="ko-KR" dirty="0"/>
              <a:t>, </a:t>
            </a:r>
            <a:r>
              <a:rPr lang="ko-KR" altLang="en-US" dirty="0"/>
              <a:t>명중 확률</a:t>
            </a:r>
            <a:r>
              <a:rPr lang="en-US" altLang="ko-KR" dirty="0"/>
              <a:t>, </a:t>
            </a:r>
            <a:r>
              <a:rPr lang="ko-KR" altLang="en-US" dirty="0"/>
              <a:t>보조 </a:t>
            </a:r>
            <a:r>
              <a:rPr lang="ko-KR" altLang="en-US" dirty="0" err="1"/>
              <a:t>스테이터스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파츠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(%) </a:t>
            </a:r>
            <a:r>
              <a:rPr lang="ko-KR" altLang="en-US" dirty="0"/>
              <a:t>범위</a:t>
            </a:r>
            <a:r>
              <a:rPr lang="en-US" altLang="ko-KR" dirty="0"/>
              <a:t>(+) </a:t>
            </a:r>
            <a:r>
              <a:rPr lang="ko-KR" altLang="en-US" dirty="0" err="1"/>
              <a:t>행동력</a:t>
            </a:r>
            <a:r>
              <a:rPr lang="en-US" altLang="ko-KR" dirty="0"/>
              <a:t>(-) </a:t>
            </a:r>
            <a:r>
              <a:rPr lang="ko-KR" altLang="en-US" dirty="0"/>
              <a:t>장전속도</a:t>
            </a:r>
            <a:r>
              <a:rPr lang="en-US" altLang="ko-KR" dirty="0"/>
              <a:t>(-) </a:t>
            </a:r>
            <a:r>
              <a:rPr lang="ko-KR" altLang="en-US" dirty="0"/>
              <a:t>명중 확률</a:t>
            </a:r>
            <a:r>
              <a:rPr lang="en-US" altLang="ko-KR" dirty="0"/>
              <a:t>(+), </a:t>
            </a:r>
            <a:r>
              <a:rPr lang="ko-KR" altLang="en-US" dirty="0"/>
              <a:t>방어력</a:t>
            </a:r>
            <a:r>
              <a:rPr lang="en-US" altLang="ko-KR" dirty="0"/>
              <a:t>(%) </a:t>
            </a:r>
            <a:r>
              <a:rPr lang="ko-KR" altLang="en-US" dirty="0"/>
              <a:t>치명타 확률</a:t>
            </a:r>
            <a:r>
              <a:rPr lang="en-US" altLang="ko-KR" dirty="0"/>
              <a:t>(+) </a:t>
            </a:r>
            <a:r>
              <a:rPr lang="ko-KR" altLang="en-US" dirty="0"/>
              <a:t>치명타추가 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15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스킬수집의</a:t>
            </a:r>
            <a:r>
              <a:rPr lang="ko-KR" altLang="en-US" sz="1200" dirty="0">
                <a:solidFill>
                  <a:srgbClr val="FF0000"/>
                </a:solidFill>
              </a:rPr>
              <a:t> 당위성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스킬과</a:t>
            </a:r>
            <a:r>
              <a:rPr lang="ko-KR" altLang="en-US" sz="1200" dirty="0">
                <a:solidFill>
                  <a:srgbClr val="FF0000"/>
                </a:solidFill>
              </a:rPr>
              <a:t> 장비의 차이점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모바일게임에서</a:t>
            </a:r>
            <a:r>
              <a:rPr lang="ko-KR" altLang="en-US" sz="1200" dirty="0">
                <a:solidFill>
                  <a:srgbClr val="FF0000"/>
                </a:solidFill>
              </a:rPr>
              <a:t> 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붙어 있는 경우가 많다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분리 되어 있는 경우 장비 따로 스킬 따로 설정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수집적 요소를</a:t>
            </a:r>
            <a:r>
              <a:rPr lang="ko-KR" altLang="en-US" sz="1200" baseline="0" dirty="0">
                <a:solidFill>
                  <a:srgbClr val="FF0000"/>
                </a:solidFill>
              </a:rPr>
              <a:t> 장비에서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스킬로</a:t>
            </a:r>
            <a:r>
              <a:rPr lang="ko-KR" altLang="en-US" sz="1200" baseline="0" dirty="0">
                <a:solidFill>
                  <a:srgbClr val="FF0000"/>
                </a:solidFill>
              </a:rPr>
              <a:t> 변형 할 때의 변화</a:t>
            </a:r>
            <a:endParaRPr lang="en-US" altLang="ko-KR" sz="1200" baseline="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같은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스킬이더라도</a:t>
            </a:r>
            <a:r>
              <a:rPr lang="ko-KR" altLang="en-US" sz="1200" dirty="0">
                <a:solidFill>
                  <a:srgbClr val="FF0000"/>
                </a:solidFill>
              </a:rPr>
              <a:t> 유저 마다 다른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모으는 게임의 재미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  <a:r>
              <a:rPr lang="ko-KR" altLang="en-US" sz="1200" dirty="0">
                <a:solidFill>
                  <a:srgbClr val="FF0000"/>
                </a:solidFill>
              </a:rPr>
              <a:t> 목적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레이븐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수집을 하여 캐릭터를 육성하고</a:t>
            </a:r>
            <a:r>
              <a:rPr lang="ko-KR" altLang="en-US" sz="1200" baseline="0" dirty="0">
                <a:solidFill>
                  <a:srgbClr val="FF0000"/>
                </a:solidFill>
              </a:rPr>
              <a:t> 그 육성된 캐릭터를 유저간 대결 혹은 거대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baseline="0" dirty="0">
                <a:solidFill>
                  <a:srgbClr val="FF0000"/>
                </a:solidFill>
              </a:rPr>
              <a:t> 대결 부분에서 재미를 느끼도록 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디바인레이드</a:t>
            </a:r>
            <a:r>
              <a:rPr lang="en-US" altLang="ko-KR" sz="1200" dirty="0">
                <a:solidFill>
                  <a:srgbClr val="FF0000"/>
                </a:solidFill>
              </a:rPr>
              <a:t>(https://youtu.be/G4m7ddw1nRA)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 하여 캐릭터를 육성하고 다양한 캐릭터를 수집하여 유저간의 대결 혹은 거대 </a:t>
            </a:r>
            <a:r>
              <a:rPr lang="ko-KR" altLang="en-US" sz="120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dirty="0">
                <a:solidFill>
                  <a:srgbClr val="FF0000"/>
                </a:solidFill>
              </a:rPr>
              <a:t> 대결 부분에서 재미를 </a:t>
            </a:r>
            <a:r>
              <a:rPr lang="ko-KR" altLang="en-US" sz="1200" dirty="0" err="1">
                <a:solidFill>
                  <a:srgbClr val="FF0000"/>
                </a:solidFill>
              </a:rPr>
              <a:t>느끼도록한다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활용성을</a:t>
            </a:r>
            <a:r>
              <a:rPr lang="ko-KR" altLang="en-US" sz="1200" dirty="0">
                <a:solidFill>
                  <a:srgbClr val="FF0000"/>
                </a:solidFill>
              </a:rPr>
              <a:t> 높인다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장비처럼 활용 시켜 다양한 스킬 </a:t>
            </a:r>
            <a:r>
              <a:rPr lang="ko-KR" altLang="en-US" sz="1200" dirty="0" err="1">
                <a:solidFill>
                  <a:srgbClr val="FF0000"/>
                </a:solidFill>
              </a:rPr>
              <a:t>베레이션을</a:t>
            </a:r>
            <a:r>
              <a:rPr lang="ko-KR" altLang="en-US" sz="1200" dirty="0">
                <a:solidFill>
                  <a:srgbClr val="FF0000"/>
                </a:solidFill>
              </a:rPr>
              <a:t> 구성한다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다르게 설정하여 구성할 수 있기에 같은 캐릭터라도 다른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능력치을</a:t>
            </a:r>
            <a:r>
              <a:rPr lang="ko-KR" altLang="en-US" sz="1200" dirty="0">
                <a:solidFill>
                  <a:srgbClr val="FF0000"/>
                </a:solidFill>
              </a:rPr>
              <a:t> 만들 수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스킬 </a:t>
            </a:r>
            <a:r>
              <a:rPr lang="ko-KR" altLang="en-US" sz="1200" dirty="0" err="1">
                <a:solidFill>
                  <a:srgbClr val="FF0000"/>
                </a:solidFill>
              </a:rPr>
              <a:t>콤보시스템을</a:t>
            </a:r>
            <a:r>
              <a:rPr lang="ko-KR" altLang="en-US" sz="1200" dirty="0">
                <a:solidFill>
                  <a:srgbClr val="FF0000"/>
                </a:solidFill>
              </a:rPr>
              <a:t> 도입시켜서 </a:t>
            </a:r>
            <a:r>
              <a:rPr lang="ko-KR" altLang="en-US" sz="1200" dirty="0" err="1">
                <a:solidFill>
                  <a:srgbClr val="FF0000"/>
                </a:solidFill>
              </a:rPr>
              <a:t>액티브스킬의</a:t>
            </a:r>
            <a:r>
              <a:rPr lang="ko-KR" altLang="en-US" sz="1200" dirty="0">
                <a:solidFill>
                  <a:srgbClr val="FF0000"/>
                </a:solidFill>
              </a:rPr>
              <a:t> 경우 스킬 조합에 따라 다른 </a:t>
            </a:r>
            <a:r>
              <a:rPr lang="ko-KR" altLang="en-US" sz="1200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dirty="0">
                <a:solidFill>
                  <a:srgbClr val="FF0000"/>
                </a:solidFill>
              </a:rPr>
              <a:t> 구성하도록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방향성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클래스 마다 스킬 장착이 제한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성장불가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캐릭터마다 직업으로 분류하여 스킬</a:t>
            </a:r>
            <a:r>
              <a:rPr lang="ko-KR" altLang="en-US" sz="1200" baseline="0" dirty="0">
                <a:solidFill>
                  <a:srgbClr val="FF0000"/>
                </a:solidFill>
              </a:rPr>
              <a:t> 장착의 제한이 존재한다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마다 고유장비가 존재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캐릭터는 모두 동일하게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존재한다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직업을 제외한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스킬제한</a:t>
            </a:r>
            <a:r>
              <a:rPr lang="ko-KR" altLang="en-US" sz="1200" dirty="0">
                <a:solidFill>
                  <a:srgbClr val="FF0000"/>
                </a:solidFill>
              </a:rPr>
              <a:t> 없음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 algn="l">
              <a:buFont typeface="Wingdings" pitchFamily="2" charset="2"/>
              <a:buNone/>
            </a:pPr>
            <a:endParaRPr lang="ko-KR" altLang="en-US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22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a255b87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a255b87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추가적인 기획의도 적기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캐릭터와 장비와 </a:t>
            </a:r>
            <a:r>
              <a:rPr lang="ko-KR" altLang="en-US" dirty="0" err="1"/>
              <a:t>파츠</a:t>
            </a:r>
            <a:r>
              <a:rPr lang="ko-KR" altLang="en-US" dirty="0"/>
              <a:t> 간의 상관 관계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96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있다 </a:t>
            </a:r>
            <a:r>
              <a:rPr lang="ko-KR" altLang="en-US" dirty="0" err="1"/>
              <a:t>없다로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  <a:p>
            <a:endParaRPr lang="en-US" altLang="ko-KR" dirty="0"/>
          </a:p>
          <a:p>
            <a:r>
              <a:rPr lang="ko-KR" altLang="en-US" dirty="0" err="1"/>
              <a:t>랑그릿사</a:t>
            </a:r>
            <a:endParaRPr lang="en-US" altLang="ko-KR" dirty="0"/>
          </a:p>
          <a:p>
            <a:r>
              <a:rPr lang="ko-KR" altLang="en-US" dirty="0" err="1">
                <a:ea typeface="+mn-ea"/>
              </a:rPr>
              <a:t>판타지워택틱스</a:t>
            </a:r>
            <a:r>
              <a:rPr lang="ko-KR" altLang="en-US" dirty="0">
                <a:ea typeface="+mn-ea"/>
              </a:rPr>
              <a:t>R</a:t>
            </a:r>
          </a:p>
          <a:p>
            <a:r>
              <a:rPr lang="ko-KR" altLang="en-US" dirty="0">
                <a:ea typeface="+mn-ea"/>
              </a:rPr>
              <a:t>MOE(마스터 </a:t>
            </a:r>
            <a:r>
              <a:rPr lang="ko-KR" altLang="en-US" dirty="0" err="1">
                <a:ea typeface="+mn-ea"/>
              </a:rPr>
              <a:t>오브</a:t>
            </a:r>
            <a:r>
              <a:rPr lang="ko-KR" altLang="en-US" dirty="0">
                <a:ea typeface="+mn-ea"/>
              </a:rPr>
              <a:t> </a:t>
            </a:r>
            <a:r>
              <a:rPr lang="ko-KR" altLang="en-US" dirty="0" err="1">
                <a:ea typeface="+mn-ea"/>
              </a:rPr>
              <a:t>이터니티</a:t>
            </a:r>
            <a:r>
              <a:rPr lang="ko-KR" altLang="en-US" dirty="0">
                <a:ea typeface="+mn-ea"/>
              </a:rPr>
              <a:t>)</a:t>
            </a:r>
          </a:p>
          <a:p>
            <a:r>
              <a:rPr lang="ko-KR" altLang="en-US" dirty="0">
                <a:ea typeface="+mn-ea"/>
              </a:rPr>
              <a:t>Xcom</a:t>
            </a:r>
          </a:p>
          <a:p>
            <a:r>
              <a:rPr lang="ko-KR" altLang="en-US" dirty="0">
                <a:ea typeface="+mn-ea"/>
              </a:rPr>
              <a:t>브라운 </a:t>
            </a:r>
            <a:r>
              <a:rPr lang="ko-KR" altLang="en-US" dirty="0" err="1">
                <a:ea typeface="+mn-ea"/>
              </a:rPr>
              <a:t>더스트</a:t>
            </a:r>
            <a:endParaRPr lang="en-US" altLang="ko-KR" dirty="0">
              <a:ea typeface="+mn-ea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 Conflict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814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02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레이븐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수집을 하여 캐릭터를 육성하고</a:t>
            </a:r>
            <a:r>
              <a:rPr lang="ko-KR" altLang="en-US" sz="1200" baseline="0" dirty="0">
                <a:solidFill>
                  <a:srgbClr val="FF0000"/>
                </a:solidFill>
              </a:rPr>
              <a:t> 그 육성된 캐릭터를 유저간 대결 혹은 거대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baseline="0" dirty="0">
                <a:solidFill>
                  <a:srgbClr val="FF0000"/>
                </a:solidFill>
              </a:rPr>
              <a:t> 대결 부분에서 재미를 느끼도록 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디바인레이드</a:t>
            </a:r>
            <a:r>
              <a:rPr lang="en-US" altLang="ko-KR" sz="1200" dirty="0">
                <a:solidFill>
                  <a:srgbClr val="FF0000"/>
                </a:solidFill>
              </a:rPr>
              <a:t>(https://youtu.be/G4m7ddw1nRA)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 하여 캐릭터를 육성하고 다양한 캐릭터를 수집하여 유저간의 대결 혹은 거대 </a:t>
            </a:r>
            <a:r>
              <a:rPr lang="ko-KR" altLang="en-US" sz="120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dirty="0">
                <a:solidFill>
                  <a:srgbClr val="FF0000"/>
                </a:solidFill>
              </a:rPr>
              <a:t> 대결 부분에서 재미를 </a:t>
            </a:r>
            <a:r>
              <a:rPr lang="ko-KR" altLang="en-US" sz="1200" dirty="0" err="1">
                <a:solidFill>
                  <a:srgbClr val="FF0000"/>
                </a:solidFill>
              </a:rPr>
              <a:t>느끼도록한다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활용성을</a:t>
            </a:r>
            <a:r>
              <a:rPr lang="ko-KR" altLang="en-US" sz="1200" dirty="0">
                <a:solidFill>
                  <a:srgbClr val="FF0000"/>
                </a:solidFill>
              </a:rPr>
              <a:t> 높인다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장비처럼 활용 시켜 다양한 스킬 </a:t>
            </a:r>
            <a:r>
              <a:rPr lang="ko-KR" altLang="en-US" sz="1200" dirty="0" err="1">
                <a:solidFill>
                  <a:srgbClr val="FF0000"/>
                </a:solidFill>
              </a:rPr>
              <a:t>베레이션을</a:t>
            </a:r>
            <a:r>
              <a:rPr lang="ko-KR" altLang="en-US" sz="1200" dirty="0">
                <a:solidFill>
                  <a:srgbClr val="FF0000"/>
                </a:solidFill>
              </a:rPr>
              <a:t> 구성한다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다르게 설정하여 구성할 수 있기에 같은 캐릭터라도 다른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능력치을</a:t>
            </a:r>
            <a:r>
              <a:rPr lang="ko-KR" altLang="en-US" sz="1200" dirty="0">
                <a:solidFill>
                  <a:srgbClr val="FF0000"/>
                </a:solidFill>
              </a:rPr>
              <a:t> 만들 수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스킬 </a:t>
            </a:r>
            <a:r>
              <a:rPr lang="ko-KR" altLang="en-US" sz="1200" dirty="0" err="1">
                <a:solidFill>
                  <a:srgbClr val="FF0000"/>
                </a:solidFill>
              </a:rPr>
              <a:t>콤보시스템을</a:t>
            </a:r>
            <a:r>
              <a:rPr lang="ko-KR" altLang="en-US" sz="1200" dirty="0">
                <a:solidFill>
                  <a:srgbClr val="FF0000"/>
                </a:solidFill>
              </a:rPr>
              <a:t> 도입시켜서 </a:t>
            </a:r>
            <a:r>
              <a:rPr lang="ko-KR" altLang="en-US" sz="1200" dirty="0" err="1">
                <a:solidFill>
                  <a:srgbClr val="FF0000"/>
                </a:solidFill>
              </a:rPr>
              <a:t>액티브스킬의</a:t>
            </a:r>
            <a:r>
              <a:rPr lang="ko-KR" altLang="en-US" sz="1200" dirty="0">
                <a:solidFill>
                  <a:srgbClr val="FF0000"/>
                </a:solidFill>
              </a:rPr>
              <a:t> 경우 스킬 조합에 따라 다른 </a:t>
            </a:r>
            <a:r>
              <a:rPr lang="ko-KR" altLang="en-US" sz="1200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dirty="0">
                <a:solidFill>
                  <a:srgbClr val="FF0000"/>
                </a:solidFill>
              </a:rPr>
              <a:t> 구성하도록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방향성 혹은 의도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스킬에</a:t>
            </a:r>
            <a:r>
              <a:rPr lang="ko-KR" altLang="en-US" sz="1200" dirty="0">
                <a:solidFill>
                  <a:srgbClr val="FF0000"/>
                </a:solidFill>
              </a:rPr>
              <a:t> 있는 부분을 크게 만들어서 </a:t>
            </a:r>
            <a:r>
              <a:rPr lang="ko-KR" altLang="en-US" sz="1200" dirty="0" err="1">
                <a:solidFill>
                  <a:srgbClr val="FF0000"/>
                </a:solidFill>
              </a:rPr>
              <a:t>탈착이</a:t>
            </a:r>
            <a:r>
              <a:rPr lang="ko-KR" altLang="en-US" sz="1200" dirty="0">
                <a:solidFill>
                  <a:srgbClr val="FF0000"/>
                </a:solidFill>
              </a:rPr>
              <a:t> 가능하고 성장이 가능하게 하여 장비영역 부분을 줄여 스킬 부분으로 옮기겠다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 영역을 </a:t>
            </a:r>
            <a:r>
              <a:rPr lang="ko-KR" altLang="en-US" sz="1200" dirty="0" err="1">
                <a:solidFill>
                  <a:srgbClr val="FF0000"/>
                </a:solidFill>
              </a:rPr>
              <a:t>스텟</a:t>
            </a:r>
            <a:r>
              <a:rPr lang="ko-KR" altLang="en-US" sz="1200" dirty="0">
                <a:solidFill>
                  <a:srgbClr val="FF0000"/>
                </a:solidFill>
              </a:rPr>
              <a:t> 조정 부분으로 설정 하여 동일한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능력치를</a:t>
            </a:r>
            <a:r>
              <a:rPr lang="ko-KR" altLang="en-US" sz="1200" dirty="0">
                <a:solidFill>
                  <a:srgbClr val="FF0000"/>
                </a:solidFill>
              </a:rPr>
              <a:t> 갖도록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영역을 직업별로 구분하는 영역으로 설정하고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다양한 캐릭터가 존재하도록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캐릭터에 스킬 장착의 숫자의 차별성을 통해 캐릭터 수집의 이유를 만든다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클래스 마다 스킬 장착이 제한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성장불가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캐릭터마다 직업으로 분류하여 스킬</a:t>
            </a:r>
            <a:r>
              <a:rPr lang="ko-KR" altLang="en-US" sz="1200" baseline="0" dirty="0">
                <a:solidFill>
                  <a:srgbClr val="FF0000"/>
                </a:solidFill>
              </a:rPr>
              <a:t> 장착의 제한이 존재한다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마다 고유장비가 존재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캐릭터는 모두 동일하게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존재한다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직업을 제외한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스킬제한</a:t>
            </a:r>
            <a:r>
              <a:rPr lang="ko-KR" altLang="en-US" sz="1200" dirty="0">
                <a:solidFill>
                  <a:srgbClr val="FF0000"/>
                </a:solidFill>
              </a:rPr>
              <a:t> 없음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개로 사용되고 장비에 따라 사용되는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변형되어 사용하는 형태로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구분하여 존재하되 장비에 따라 맞는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존재하나 기본적으로 제한이 없이 장착이 가능하다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추가적으로 </a:t>
            </a:r>
            <a:r>
              <a:rPr lang="ko-KR" altLang="en-US" sz="1200" dirty="0" err="1">
                <a:solidFill>
                  <a:srgbClr val="FF0000"/>
                </a:solidFill>
              </a:rPr>
              <a:t>콤보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넣어서 다양한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조합을 만들도록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정령 혹은 </a:t>
            </a:r>
            <a:r>
              <a:rPr lang="ko-KR" altLang="en-US" sz="1200" dirty="0" err="1">
                <a:solidFill>
                  <a:srgbClr val="FF0000"/>
                </a:solidFill>
              </a:rPr>
              <a:t>펫</a:t>
            </a:r>
            <a:r>
              <a:rPr lang="ko-KR" altLang="en-US" sz="1200" dirty="0">
                <a:solidFill>
                  <a:srgbClr val="FF0000"/>
                </a:solidFill>
              </a:rPr>
              <a:t> 부분을 추가하여 </a:t>
            </a:r>
            <a:r>
              <a:rPr lang="ko-KR" altLang="en-US" sz="1200" dirty="0" err="1">
                <a:solidFill>
                  <a:srgbClr val="FF0000"/>
                </a:solidFill>
              </a:rPr>
              <a:t>콤보스킬을</a:t>
            </a:r>
            <a:r>
              <a:rPr lang="ko-KR" altLang="en-US" sz="1200" dirty="0">
                <a:solidFill>
                  <a:srgbClr val="FF0000"/>
                </a:solidFill>
              </a:rPr>
              <a:t> 넣는다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33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레이븐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수집을 하여 캐릭터를 육성하고</a:t>
            </a:r>
            <a:r>
              <a:rPr lang="ko-KR" altLang="en-US" sz="1200" baseline="0" dirty="0">
                <a:solidFill>
                  <a:srgbClr val="FF0000"/>
                </a:solidFill>
              </a:rPr>
              <a:t> 그 육성된 캐릭터를 유저간 대결 혹은 거대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baseline="0" dirty="0">
                <a:solidFill>
                  <a:srgbClr val="FF0000"/>
                </a:solidFill>
              </a:rPr>
              <a:t> 대결 부분에서 재미를 느끼도록 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디바인레이드</a:t>
            </a:r>
            <a:r>
              <a:rPr lang="en-US" altLang="ko-KR" sz="1200" dirty="0">
                <a:solidFill>
                  <a:srgbClr val="FF0000"/>
                </a:solidFill>
              </a:rPr>
              <a:t>(https://youtu.be/G4m7ddw1nRA)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 하여 캐릭터를 육성하고 다양한 캐릭터를 수집하여 유저간의 대결 혹은 거대 </a:t>
            </a:r>
            <a:r>
              <a:rPr lang="ko-KR" altLang="en-US" sz="120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dirty="0">
                <a:solidFill>
                  <a:srgbClr val="FF0000"/>
                </a:solidFill>
              </a:rPr>
              <a:t> 대결 부분에서 재미를 </a:t>
            </a:r>
            <a:r>
              <a:rPr lang="ko-KR" altLang="en-US" sz="1200" dirty="0" err="1">
                <a:solidFill>
                  <a:srgbClr val="FF0000"/>
                </a:solidFill>
              </a:rPr>
              <a:t>느끼도록한다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활용성을</a:t>
            </a:r>
            <a:r>
              <a:rPr lang="ko-KR" altLang="en-US" sz="1200" dirty="0">
                <a:solidFill>
                  <a:srgbClr val="FF0000"/>
                </a:solidFill>
              </a:rPr>
              <a:t> 높인다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장비처럼 활용 시켜 다양한 스킬 </a:t>
            </a:r>
            <a:r>
              <a:rPr lang="ko-KR" altLang="en-US" sz="1200" dirty="0" err="1">
                <a:solidFill>
                  <a:srgbClr val="FF0000"/>
                </a:solidFill>
              </a:rPr>
              <a:t>베레이션을</a:t>
            </a:r>
            <a:r>
              <a:rPr lang="ko-KR" altLang="en-US" sz="1200" dirty="0">
                <a:solidFill>
                  <a:srgbClr val="FF0000"/>
                </a:solidFill>
              </a:rPr>
              <a:t> 구성한다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다르게 설정하여 구성할 수 있기에 같은 캐릭터라도 다른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능력치을</a:t>
            </a:r>
            <a:r>
              <a:rPr lang="ko-KR" altLang="en-US" sz="1200" dirty="0">
                <a:solidFill>
                  <a:srgbClr val="FF0000"/>
                </a:solidFill>
              </a:rPr>
              <a:t> 만들 수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스킬 </a:t>
            </a:r>
            <a:r>
              <a:rPr lang="ko-KR" altLang="en-US" sz="1200" dirty="0" err="1">
                <a:solidFill>
                  <a:srgbClr val="FF0000"/>
                </a:solidFill>
              </a:rPr>
              <a:t>콤보시스템을</a:t>
            </a:r>
            <a:r>
              <a:rPr lang="ko-KR" altLang="en-US" sz="1200" dirty="0">
                <a:solidFill>
                  <a:srgbClr val="FF0000"/>
                </a:solidFill>
              </a:rPr>
              <a:t> 도입시켜서 </a:t>
            </a:r>
            <a:r>
              <a:rPr lang="ko-KR" altLang="en-US" sz="1200" dirty="0" err="1">
                <a:solidFill>
                  <a:srgbClr val="FF0000"/>
                </a:solidFill>
              </a:rPr>
              <a:t>액티브스킬의</a:t>
            </a:r>
            <a:r>
              <a:rPr lang="ko-KR" altLang="en-US" sz="1200" dirty="0">
                <a:solidFill>
                  <a:srgbClr val="FF0000"/>
                </a:solidFill>
              </a:rPr>
              <a:t> 경우 스킬 조합에 따라 다른 </a:t>
            </a:r>
            <a:r>
              <a:rPr lang="ko-KR" altLang="en-US" sz="1200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dirty="0">
                <a:solidFill>
                  <a:srgbClr val="FF0000"/>
                </a:solidFill>
              </a:rPr>
              <a:t> 구성하도록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방향성 혹은 의도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스킬에</a:t>
            </a:r>
            <a:r>
              <a:rPr lang="ko-KR" altLang="en-US" sz="1200" dirty="0">
                <a:solidFill>
                  <a:srgbClr val="FF0000"/>
                </a:solidFill>
              </a:rPr>
              <a:t> 있는 부분을 크게 만들어서 </a:t>
            </a:r>
            <a:r>
              <a:rPr lang="ko-KR" altLang="en-US" sz="1200" dirty="0" err="1">
                <a:solidFill>
                  <a:srgbClr val="FF0000"/>
                </a:solidFill>
              </a:rPr>
              <a:t>탈착이</a:t>
            </a:r>
            <a:r>
              <a:rPr lang="ko-KR" altLang="en-US" sz="1200" dirty="0">
                <a:solidFill>
                  <a:srgbClr val="FF0000"/>
                </a:solidFill>
              </a:rPr>
              <a:t> 가능하고 성장이 가능하게 하여 장비영역 부분을 줄여 스킬 부분으로 옮기겠다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 영역을 </a:t>
            </a:r>
            <a:r>
              <a:rPr lang="ko-KR" altLang="en-US" sz="1200" dirty="0" err="1">
                <a:solidFill>
                  <a:srgbClr val="FF0000"/>
                </a:solidFill>
              </a:rPr>
              <a:t>스텟</a:t>
            </a:r>
            <a:r>
              <a:rPr lang="ko-KR" altLang="en-US" sz="1200" dirty="0">
                <a:solidFill>
                  <a:srgbClr val="FF0000"/>
                </a:solidFill>
              </a:rPr>
              <a:t> 조정 부분으로 설정 하여 동일한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능력치를</a:t>
            </a:r>
            <a:r>
              <a:rPr lang="ko-KR" altLang="en-US" sz="1200" dirty="0">
                <a:solidFill>
                  <a:srgbClr val="FF0000"/>
                </a:solidFill>
              </a:rPr>
              <a:t> 갖도록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영역을 직업별로 구분하는 영역으로 설정하고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다양한 캐릭터가 존재하도록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캐릭터에 스킬 장착의 숫자의 차별성을 통해 캐릭터 수집의 이유를 만든다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클래스 마다 스킬 장착이 제한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성장불가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캐릭터마다 직업으로 분류하여 스킬</a:t>
            </a:r>
            <a:r>
              <a:rPr lang="ko-KR" altLang="en-US" sz="1200" baseline="0" dirty="0">
                <a:solidFill>
                  <a:srgbClr val="FF0000"/>
                </a:solidFill>
              </a:rPr>
              <a:t> 장착의 제한이 존재한다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마다 고유장비가 존재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캐릭터는 모두 동일하게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존재한다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직업을 제외한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스킬제한</a:t>
            </a:r>
            <a:r>
              <a:rPr lang="ko-KR" altLang="en-US" sz="1200" dirty="0">
                <a:solidFill>
                  <a:srgbClr val="FF0000"/>
                </a:solidFill>
              </a:rPr>
              <a:t> 없음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개로 사용되고 장비에 따라 사용되는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변형되어 사용하는 형태로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구분하여 존재하되 장비에 따라 맞는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존재하나 기본적으로 제한이 없이 장착이 가능하다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추가적으로 </a:t>
            </a:r>
            <a:r>
              <a:rPr lang="ko-KR" altLang="en-US" sz="1200" dirty="0" err="1">
                <a:solidFill>
                  <a:srgbClr val="FF0000"/>
                </a:solidFill>
              </a:rPr>
              <a:t>콤보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넣어서 다양한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조합을 만들도록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정령 혹은 </a:t>
            </a:r>
            <a:r>
              <a:rPr lang="ko-KR" altLang="en-US" sz="1200" dirty="0" err="1">
                <a:solidFill>
                  <a:srgbClr val="FF0000"/>
                </a:solidFill>
              </a:rPr>
              <a:t>펫</a:t>
            </a:r>
            <a:r>
              <a:rPr lang="ko-KR" altLang="en-US" sz="1200" dirty="0">
                <a:solidFill>
                  <a:srgbClr val="FF0000"/>
                </a:solidFill>
              </a:rPr>
              <a:t> 부분을 추가하여 </a:t>
            </a:r>
            <a:r>
              <a:rPr lang="ko-KR" altLang="en-US" sz="1200" dirty="0" err="1">
                <a:solidFill>
                  <a:srgbClr val="FF0000"/>
                </a:solidFill>
              </a:rPr>
              <a:t>콤보스킬을</a:t>
            </a:r>
            <a:r>
              <a:rPr lang="ko-KR" altLang="en-US" sz="1200" dirty="0">
                <a:solidFill>
                  <a:srgbClr val="FF0000"/>
                </a:solidFill>
              </a:rPr>
              <a:t> 넣는다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67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a255b87a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4a255b87a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수집과 육성을 이렇게 나누는 것이 괜찮을까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r>
              <a:rPr lang="ko-KR" altLang="en-US" dirty="0">
                <a:solidFill>
                  <a:srgbClr val="FF0000"/>
                </a:solidFill>
              </a:rPr>
              <a:t>기준은 무엇인가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27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1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 수집 부분에 대해 명확하게</a:t>
            </a:r>
            <a:endParaRPr lang="en-US" altLang="ko-KR" dirty="0"/>
          </a:p>
          <a:p>
            <a:r>
              <a:rPr lang="ko-KR" altLang="en-US" baseline="0" dirty="0"/>
              <a:t>스킬 장착부분에도 </a:t>
            </a:r>
            <a:r>
              <a:rPr lang="ko-KR" altLang="en-US" baseline="0" dirty="0" err="1"/>
              <a:t>전략성이</a:t>
            </a:r>
            <a:r>
              <a:rPr lang="ko-KR" altLang="en-US" baseline="0" dirty="0"/>
              <a:t> 존재하기에 전투도 </a:t>
            </a:r>
            <a:r>
              <a:rPr lang="ko-KR" altLang="en-US" baseline="0" dirty="0" err="1"/>
              <a:t>전략성이</a:t>
            </a:r>
            <a:r>
              <a:rPr lang="ko-KR" altLang="en-US" baseline="0" dirty="0"/>
              <a:t> 있는 게임으로 설정해야 게임의 방향성과 재미가 </a:t>
            </a:r>
            <a:r>
              <a:rPr lang="ko-KR" altLang="en-US" baseline="0" dirty="0" err="1"/>
              <a:t>맞을것</a:t>
            </a:r>
            <a:r>
              <a:rPr lang="ko-KR" altLang="en-US" baseline="0" dirty="0"/>
              <a:t> 같다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그러므로 </a:t>
            </a:r>
            <a:r>
              <a:rPr lang="ko-KR" altLang="en-US" baseline="0" dirty="0" err="1"/>
              <a:t>턴제</a:t>
            </a:r>
            <a:r>
              <a:rPr lang="ko-KR" altLang="en-US" baseline="0" dirty="0"/>
              <a:t> </a:t>
            </a:r>
            <a:r>
              <a:rPr lang="en-US" altLang="ko-KR" baseline="0" dirty="0"/>
              <a:t>RPG</a:t>
            </a:r>
            <a:r>
              <a:rPr lang="ko-KR" altLang="en-US" baseline="0" dirty="0"/>
              <a:t>를 전투의 기준으로 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SRPG</a:t>
            </a:r>
            <a:r>
              <a:rPr lang="ko-KR" altLang="en-US" baseline="0" dirty="0"/>
              <a:t>의 장르 게임으로 한다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전투의 흐름이나 방식 표현 구현 등을 </a:t>
            </a:r>
            <a:r>
              <a:rPr lang="ko-KR" altLang="en-US" baseline="0" dirty="0" err="1"/>
              <a:t>판타지워택틱스</a:t>
            </a:r>
            <a:r>
              <a:rPr lang="en-US" altLang="ko-KR" baseline="0" dirty="0"/>
              <a:t>R</a:t>
            </a:r>
            <a:r>
              <a:rPr lang="ko-KR" altLang="en-US" baseline="0" dirty="0"/>
              <a:t>의 방식을 차용한다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캐릭터의 수집적 요소를 </a:t>
            </a:r>
            <a:r>
              <a:rPr lang="ko-KR" altLang="en-US" baseline="0" dirty="0" err="1"/>
              <a:t>스킬과</a:t>
            </a:r>
            <a:r>
              <a:rPr lang="ko-KR" altLang="en-US" baseline="0" dirty="0"/>
              <a:t> 장비로 대체한다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캐릭터에 기본 스킬 </a:t>
            </a:r>
            <a:r>
              <a:rPr lang="en-US" altLang="ko-KR" baseline="0" dirty="0"/>
              <a:t>1</a:t>
            </a:r>
            <a:r>
              <a:rPr lang="ko-KR" altLang="en-US" baseline="0" dirty="0"/>
              <a:t>개를 부여하고 캐릭터마다 다른 기본 </a:t>
            </a:r>
            <a:r>
              <a:rPr lang="ko-KR" altLang="en-US" baseline="0" dirty="0" err="1"/>
              <a:t>스킬을</a:t>
            </a:r>
            <a:r>
              <a:rPr lang="ko-KR" altLang="en-US" baseline="0" dirty="0"/>
              <a:t> 준다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캐릭터가 </a:t>
            </a:r>
            <a:r>
              <a:rPr lang="ko-KR" altLang="en-US" baseline="0" dirty="0" err="1"/>
              <a:t>스킬을</a:t>
            </a:r>
            <a:r>
              <a:rPr lang="ko-KR" altLang="en-US" baseline="0" dirty="0"/>
              <a:t> 사용시 다른 캐릭터의 기본스킬 </a:t>
            </a:r>
            <a:r>
              <a:rPr lang="ko-KR" altLang="en-US" baseline="0" dirty="0" err="1"/>
              <a:t>범위내에</a:t>
            </a:r>
            <a:r>
              <a:rPr lang="ko-KR" altLang="en-US" baseline="0" dirty="0"/>
              <a:t> 있다면 동시 공격을 함으로 </a:t>
            </a:r>
            <a:r>
              <a:rPr lang="ko-KR" altLang="en-US" baseline="0" dirty="0" err="1"/>
              <a:t>전략성을</a:t>
            </a:r>
            <a:r>
              <a:rPr lang="ko-KR" altLang="en-US" baseline="0" dirty="0"/>
              <a:t> 추가한다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캐릭터에 스킬을 장착할 때에 캐릭터에 </a:t>
            </a:r>
            <a:r>
              <a:rPr lang="ko-KR" altLang="en-US" baseline="0" dirty="0" err="1"/>
              <a:t>임펙트</a:t>
            </a:r>
            <a:r>
              <a:rPr lang="ko-KR" altLang="en-US" baseline="0" dirty="0"/>
              <a:t> 효과를 주어 시각적 </a:t>
            </a:r>
            <a:r>
              <a:rPr lang="ko-KR" altLang="en-US" baseline="0" dirty="0" err="1"/>
              <a:t>요소을</a:t>
            </a:r>
            <a:r>
              <a:rPr lang="ko-KR" altLang="en-US" baseline="0" dirty="0"/>
              <a:t> 준다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캐릭터에서 </a:t>
            </a:r>
            <a:r>
              <a:rPr lang="ko-KR" altLang="en-US" baseline="0" dirty="0" err="1"/>
              <a:t>역할군을</a:t>
            </a:r>
            <a:r>
              <a:rPr lang="ko-KR" altLang="en-US" baseline="0" dirty="0"/>
              <a:t> 어떻게 </a:t>
            </a:r>
            <a:r>
              <a:rPr lang="ko-KR" altLang="en-US" baseline="0" dirty="0" err="1"/>
              <a:t>할것인가</a:t>
            </a:r>
            <a:r>
              <a:rPr lang="en-US" altLang="ko-KR" baseline="0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41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lang="en-US" altLang="ko-KR" dirty="0">
              <a:solidFill>
                <a:schemeClr val="dk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74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a9b00758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a9b00758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있다 </a:t>
            </a:r>
            <a:r>
              <a:rPr lang="ko-KR" altLang="en-US" dirty="0" err="1"/>
              <a:t>없다로만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64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 내용은 조사이다 분석이 아니다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분석인 이것을 통해서 공통점 특징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그리고 </a:t>
            </a:r>
            <a:r>
              <a:rPr lang="ko-KR" altLang="en-US" sz="1200" dirty="0" err="1">
                <a:solidFill>
                  <a:srgbClr val="FF0000"/>
                </a:solidFill>
              </a:rPr>
              <a:t>차별점</a:t>
            </a:r>
            <a:r>
              <a:rPr lang="ko-KR" altLang="en-US" sz="1200" dirty="0">
                <a:solidFill>
                  <a:srgbClr val="FF0000"/>
                </a:solidFill>
              </a:rPr>
              <a:t> 같은 것들을 정리하고 그것들을 도출하여 방향성을 잡는 것이 분석이다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이런 내용 더 이상 반복적으로 작성하지 </a:t>
            </a:r>
            <a:r>
              <a:rPr lang="ko-KR" altLang="en-US" sz="1200" dirty="0" err="1">
                <a:solidFill>
                  <a:srgbClr val="FF0000"/>
                </a:solidFill>
              </a:rPr>
              <a:t>말것</a:t>
            </a:r>
            <a:r>
              <a:rPr lang="en-US" altLang="ko-KR" sz="1200" dirty="0">
                <a:solidFill>
                  <a:srgbClr val="FF0000"/>
                </a:solidFill>
              </a:rPr>
              <a:t>! </a:t>
            </a:r>
            <a:r>
              <a:rPr lang="ko-KR" altLang="en-US" sz="1200" dirty="0">
                <a:solidFill>
                  <a:srgbClr val="FF0000"/>
                </a:solidFill>
              </a:rPr>
              <a:t>그냥 상황을 보고 분류하는 문서작성만 계속 추가 하고 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기획의도 방향 동기 같은 본인의 생각을 한 페이지당 최소 </a:t>
            </a:r>
            <a:r>
              <a:rPr lang="en-US" altLang="ko-KR" sz="1200" dirty="0">
                <a:solidFill>
                  <a:srgbClr val="FF0000"/>
                </a:solidFill>
              </a:rPr>
              <a:t>20~30%</a:t>
            </a:r>
            <a:r>
              <a:rPr lang="ko-KR" altLang="en-US" sz="1200" dirty="0">
                <a:solidFill>
                  <a:srgbClr val="FF0000"/>
                </a:solidFill>
              </a:rPr>
              <a:t>는 차지하도록 작성 할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표의 아래에 나의 방향성이나 생각 등을 적어 준다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91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위아래 전투가 같은 전투라면 이것이 순환 되는 것을 잘 표현할 수 있도록 화살표를 주고 받는 것이 좋음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이것을 오히려 기획 의도 아래에 넣어 주고 이 흐름도를 이해 할 수 있도록 상세한 설명을 작성해 나가는 것이 필요하다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재화</a:t>
            </a:r>
            <a:r>
              <a:rPr lang="en-US" altLang="ko-KR" dirty="0"/>
              <a:t>  </a:t>
            </a:r>
            <a:r>
              <a:rPr lang="ko-KR" altLang="en-US" dirty="0"/>
              <a:t>부분이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골드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승급재료</a:t>
            </a:r>
            <a:r>
              <a:rPr lang="en-US" altLang="ko-KR" dirty="0"/>
              <a:t>1 </a:t>
            </a:r>
            <a:r>
              <a:rPr lang="ko-KR" altLang="en-US" dirty="0"/>
              <a:t>승급재료</a:t>
            </a:r>
            <a:r>
              <a:rPr lang="en-US" altLang="ko-KR" dirty="0"/>
              <a:t>2 </a:t>
            </a:r>
          </a:p>
          <a:p>
            <a:endParaRPr lang="en-US" altLang="ko-KR" dirty="0"/>
          </a:p>
          <a:p>
            <a:r>
              <a:rPr lang="ko-KR" altLang="en-US" dirty="0"/>
              <a:t>캐릭터와 장비와 </a:t>
            </a:r>
            <a:r>
              <a:rPr lang="ko-KR" altLang="en-US" dirty="0" err="1"/>
              <a:t>파츠</a:t>
            </a:r>
            <a:r>
              <a:rPr lang="ko-KR" altLang="en-US" dirty="0"/>
              <a:t> 간의 상관 관계 표시</a:t>
            </a:r>
            <a:endParaRPr lang="en-US" altLang="ko-KR" dirty="0"/>
          </a:p>
          <a:p>
            <a:r>
              <a:rPr lang="ko-KR" altLang="en-US" dirty="0"/>
              <a:t>캐릭터의 중심으로 주고 </a:t>
            </a:r>
            <a:r>
              <a:rPr lang="ko-KR" altLang="en-US" dirty="0" err="1"/>
              <a:t>받는것</a:t>
            </a:r>
            <a:r>
              <a:rPr lang="ko-KR" altLang="en-US" dirty="0"/>
              <a:t> 쓰기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 </a:t>
            </a:r>
            <a:r>
              <a:rPr lang="ko-KR" altLang="en-US" dirty="0" err="1"/>
              <a:t>안겹치게</a:t>
            </a:r>
            <a:endParaRPr lang="en-US" altLang="ko-KR" dirty="0"/>
          </a:p>
          <a:p>
            <a:r>
              <a:rPr lang="ko-KR" altLang="en-US" dirty="0"/>
              <a:t>전투 부분 구분필요 </a:t>
            </a:r>
            <a:r>
              <a:rPr lang="en-US" altLang="ko-KR" dirty="0"/>
              <a:t>(</a:t>
            </a:r>
            <a:r>
              <a:rPr lang="ko-KR" altLang="en-US" dirty="0" err="1"/>
              <a:t>레이드</a:t>
            </a:r>
            <a:r>
              <a:rPr lang="ko-KR" altLang="en-US" dirty="0"/>
              <a:t> 혹은</a:t>
            </a:r>
            <a:r>
              <a:rPr lang="ko-KR" altLang="en-US" baseline="0" dirty="0"/>
              <a:t> 일반 </a:t>
            </a:r>
            <a:r>
              <a:rPr lang="ko-KR" altLang="en-US" baseline="0" dirty="0" err="1"/>
              <a:t>던전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특수 </a:t>
            </a:r>
            <a:r>
              <a:rPr lang="ko-KR" altLang="en-US" baseline="0" dirty="0" err="1"/>
              <a:t>던전</a:t>
            </a:r>
            <a:r>
              <a:rPr lang="ko-KR" altLang="en-US" baseline="0" dirty="0"/>
              <a:t> 등등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 err="1"/>
              <a:t>컨텐츠</a:t>
            </a:r>
            <a:r>
              <a:rPr lang="ko-KR" altLang="en-US" baseline="0" dirty="0"/>
              <a:t> 별로 잘 분류 </a:t>
            </a:r>
            <a:r>
              <a:rPr lang="ko-KR" altLang="en-US" baseline="0" dirty="0" err="1"/>
              <a:t>할것</a:t>
            </a:r>
            <a:r>
              <a:rPr lang="ko-KR" altLang="en-US" baseline="0" dirty="0"/>
              <a:t> 지금 좀 어지럽다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컨텐츠가</a:t>
            </a:r>
            <a:r>
              <a:rPr lang="ko-KR" altLang="en-US" baseline="0" dirty="0"/>
              <a:t> 무엇이 있는 것인가에 대해 자세히 적자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90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위아래 전투가 같은 전투라면 이것이 순환 되는 것을 잘 표현할 수 있도록 화살표를 주고 받는 것이 좋음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이것을 오히려 기획 의도 아래에 넣어 주고 이 흐름도를 이해 할 수 있도록 상세한 설명을 작성해 나가는 것이 필요하다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재화</a:t>
            </a:r>
            <a:r>
              <a:rPr lang="en-US" altLang="ko-KR" dirty="0"/>
              <a:t>  </a:t>
            </a:r>
            <a:r>
              <a:rPr lang="ko-KR" altLang="en-US" dirty="0"/>
              <a:t>부분이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골드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승급재료</a:t>
            </a:r>
            <a:r>
              <a:rPr lang="en-US" altLang="ko-KR" dirty="0"/>
              <a:t>1 </a:t>
            </a:r>
            <a:r>
              <a:rPr lang="ko-KR" altLang="en-US" dirty="0"/>
              <a:t>승급재료</a:t>
            </a:r>
            <a:r>
              <a:rPr lang="en-US" altLang="ko-KR" dirty="0"/>
              <a:t>2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52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 err="1">
                <a:solidFill>
                  <a:srgbClr val="FF0000"/>
                </a:solidFill>
              </a:rPr>
              <a:t>파츠는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</a:rPr>
              <a:t>를 설명해야 하는 것이 아니라 </a:t>
            </a:r>
            <a:r>
              <a:rPr lang="ko-KR" altLang="en-US" sz="1200" dirty="0" err="1">
                <a:solidFill>
                  <a:srgbClr val="FF0000"/>
                </a:solidFill>
              </a:rPr>
              <a:t>파츠</a:t>
            </a:r>
            <a:r>
              <a:rPr lang="ko-KR" altLang="en-US" sz="1200" dirty="0">
                <a:solidFill>
                  <a:srgbClr val="FF0000"/>
                </a:solidFill>
              </a:rPr>
              <a:t> 기능에 따라서 플레이가 어떻게 달라지는지에 대한 설명을 해야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피드백 중에 했던 </a:t>
            </a:r>
            <a:r>
              <a:rPr lang="ko-KR" altLang="en-US" sz="1200" dirty="0" err="1">
                <a:solidFill>
                  <a:srgbClr val="FF0000"/>
                </a:solidFill>
              </a:rPr>
              <a:t>파츠에</a:t>
            </a:r>
            <a:r>
              <a:rPr lang="ko-KR" altLang="en-US" sz="1200" dirty="0">
                <a:solidFill>
                  <a:srgbClr val="FF0000"/>
                </a:solidFill>
              </a:rPr>
              <a:t> 대한 정의가 완성되지 못하면 이 게임은 더 이상 기획 할 수 없다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파츠</a:t>
            </a:r>
            <a:r>
              <a:rPr lang="en-US" altLang="ko-KR" sz="1200" dirty="0">
                <a:solidFill>
                  <a:srgbClr val="FF0000"/>
                </a:solidFill>
              </a:rPr>
              <a:t>→</a:t>
            </a:r>
            <a:r>
              <a:rPr lang="ko-KR" altLang="en-US" sz="1200" dirty="0">
                <a:solidFill>
                  <a:srgbClr val="FF0000"/>
                </a:solidFill>
              </a:rPr>
              <a:t>장비</a:t>
            </a:r>
            <a:r>
              <a:rPr lang="en-US" altLang="ko-KR" sz="1200" dirty="0">
                <a:solidFill>
                  <a:srgbClr val="FF0000"/>
                </a:solidFill>
              </a:rPr>
              <a:t>→</a:t>
            </a:r>
            <a:r>
              <a:rPr lang="ko-KR" altLang="en-US" sz="1200" dirty="0">
                <a:solidFill>
                  <a:srgbClr val="FF0000"/>
                </a:solidFill>
              </a:rPr>
              <a:t>캐릭터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</a:t>
            </a:r>
            <a:r>
              <a:rPr lang="en-US" altLang="ko-KR" sz="1200" dirty="0">
                <a:solidFill>
                  <a:srgbClr val="FF0000"/>
                </a:solidFill>
              </a:rPr>
              <a:t>→</a:t>
            </a:r>
            <a:r>
              <a:rPr lang="ko-KR" altLang="en-US" sz="1200" dirty="0">
                <a:solidFill>
                  <a:srgbClr val="FF0000"/>
                </a:solidFill>
              </a:rPr>
              <a:t>캐릭터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265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강조할 내용표기 </a:t>
            </a:r>
            <a:endParaRPr lang="en-US" altLang="ko-KR" baseline="0" dirty="0"/>
          </a:p>
          <a:p>
            <a:r>
              <a:rPr lang="ko-KR" altLang="en-US" dirty="0"/>
              <a:t>있다 </a:t>
            </a:r>
            <a:r>
              <a:rPr lang="ko-KR" altLang="en-US" dirty="0" err="1"/>
              <a:t>없다로만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  <a:p>
            <a:endParaRPr lang="en-US" altLang="ko-KR" dirty="0"/>
          </a:p>
          <a:p>
            <a:r>
              <a:rPr lang="ko-KR" altLang="en-US" dirty="0" err="1"/>
              <a:t>수칫값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2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 내용은 조사이다 분석이 아니다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분석인 이것을 통해서 공통점 특징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그리고 </a:t>
            </a:r>
            <a:r>
              <a:rPr lang="ko-KR" altLang="en-US" sz="1200" dirty="0" err="1">
                <a:solidFill>
                  <a:srgbClr val="FF0000"/>
                </a:solidFill>
              </a:rPr>
              <a:t>차별점</a:t>
            </a:r>
            <a:r>
              <a:rPr lang="ko-KR" altLang="en-US" sz="1200" dirty="0">
                <a:solidFill>
                  <a:srgbClr val="FF0000"/>
                </a:solidFill>
              </a:rPr>
              <a:t> 같은 것들을 정리하고 그것들을 도출하여 방향성을 잡는 것이 분석이다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이런 내용 더 이상 반복적으로 작성하지 </a:t>
            </a:r>
            <a:r>
              <a:rPr lang="ko-KR" altLang="en-US" sz="1200" dirty="0" err="1">
                <a:solidFill>
                  <a:srgbClr val="FF0000"/>
                </a:solidFill>
              </a:rPr>
              <a:t>말것</a:t>
            </a:r>
            <a:r>
              <a:rPr lang="en-US" altLang="ko-KR" sz="1200" dirty="0">
                <a:solidFill>
                  <a:srgbClr val="FF0000"/>
                </a:solidFill>
              </a:rPr>
              <a:t>! </a:t>
            </a:r>
            <a:r>
              <a:rPr lang="ko-KR" altLang="en-US" sz="1200" dirty="0">
                <a:solidFill>
                  <a:srgbClr val="FF0000"/>
                </a:solidFill>
              </a:rPr>
              <a:t>그냥 상황을 보고 분류하는 문서작성만 계속 추가 하고 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기획의도 방향 동기 같은 본인의 생각을 한 페이지당 최소 </a:t>
            </a:r>
            <a:r>
              <a:rPr lang="en-US" altLang="ko-KR" sz="1200" dirty="0">
                <a:solidFill>
                  <a:srgbClr val="FF0000"/>
                </a:solidFill>
              </a:rPr>
              <a:t>20~30%</a:t>
            </a:r>
            <a:r>
              <a:rPr lang="ko-KR" altLang="en-US" sz="1200" dirty="0">
                <a:solidFill>
                  <a:srgbClr val="FF0000"/>
                </a:solidFill>
              </a:rPr>
              <a:t>는 차지하도록 작성 할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표의 아래에 나의 방향성이나 생각 등을 적어 준다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91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강조할 내용표기 </a:t>
            </a:r>
            <a:endParaRPr lang="en-US" altLang="ko-KR" baseline="0" dirty="0"/>
          </a:p>
          <a:p>
            <a:r>
              <a:rPr lang="ko-KR" altLang="en-US" dirty="0"/>
              <a:t>있다 </a:t>
            </a:r>
            <a:r>
              <a:rPr lang="ko-KR" altLang="en-US" dirty="0" err="1"/>
              <a:t>없다로만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  <a:p>
            <a:endParaRPr lang="en-US" altLang="ko-KR" dirty="0"/>
          </a:p>
          <a:p>
            <a:r>
              <a:rPr lang="ko-KR" altLang="en-US"/>
              <a:t>수칫값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26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a9b00758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a9b00758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a255b87a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a255b87a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라스트 오리진</a:t>
            </a:r>
            <a:r>
              <a:rPr lang="en-US" altLang="ko-KR" dirty="0"/>
              <a:t>-</a:t>
            </a:r>
            <a:r>
              <a:rPr lang="ko-KR" altLang="en-US" dirty="0" err="1"/>
              <a:t>능력치</a:t>
            </a:r>
            <a:r>
              <a:rPr lang="ko-KR" altLang="en-US" dirty="0"/>
              <a:t> 찍는 부분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파츠의</a:t>
            </a:r>
            <a:r>
              <a:rPr lang="ko-KR" altLang="en-US" sz="1200" dirty="0">
                <a:solidFill>
                  <a:srgbClr val="FF0000"/>
                </a:solidFill>
              </a:rPr>
              <a:t> 시너지의 일부 요소를 가져와서 일어날 수 있는 전략적 상황을 전략적 재미가 일어나는 상황에 대하여 구체적으로 생각해 봐야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강조할 내용표기 </a:t>
            </a:r>
            <a:endParaRPr lang="en-US" altLang="ko-KR" baseline="0" dirty="0"/>
          </a:p>
          <a:p>
            <a:r>
              <a:rPr lang="ko-KR" altLang="en-US" dirty="0"/>
              <a:t>있다 </a:t>
            </a:r>
            <a:r>
              <a:rPr lang="ko-KR" altLang="en-US" dirty="0" err="1"/>
              <a:t>없다로만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  <a:p>
            <a:endParaRPr lang="en-US" altLang="ko-KR" dirty="0"/>
          </a:p>
          <a:p>
            <a:r>
              <a:rPr lang="ko-KR" altLang="en-US" dirty="0" err="1"/>
              <a:t>수칫값</a:t>
            </a:r>
            <a:endParaRPr lang="en-US" altLang="ko-KR" dirty="0"/>
          </a:p>
          <a:p>
            <a:r>
              <a:rPr lang="ko-KR" altLang="en-US" dirty="0"/>
              <a:t>목차는 확실하게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265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강조할 내용표기 </a:t>
            </a:r>
            <a:endParaRPr lang="en-US" altLang="ko-KR" baseline="0" dirty="0"/>
          </a:p>
          <a:p>
            <a:r>
              <a:rPr lang="ko-KR" altLang="en-US" dirty="0"/>
              <a:t>있다 </a:t>
            </a:r>
            <a:r>
              <a:rPr lang="ko-KR" altLang="en-US" dirty="0" err="1"/>
              <a:t>없다로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2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5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위아래 전투가 같은 전투라면 이것이 순환 되는 것을 잘 표현할 수 있도록 화살표를 주고 받는 것이 좋음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200" dirty="0">
                <a:solidFill>
                  <a:srgbClr val="FF0000"/>
                </a:solidFill>
              </a:rPr>
              <a:t>이것을 오히려 기획 의도 아래에 넣어 주고 이 흐름도를 이해 할 수 있도록 상세한 설명을 작성해 나가는 것이 필요하다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재화</a:t>
            </a:r>
            <a:r>
              <a:rPr lang="en-US" altLang="ko-KR" dirty="0"/>
              <a:t>  </a:t>
            </a:r>
            <a:r>
              <a:rPr lang="ko-KR" altLang="en-US" dirty="0"/>
              <a:t>부분이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골드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승급재료</a:t>
            </a:r>
            <a:r>
              <a:rPr lang="en-US" altLang="ko-KR" dirty="0"/>
              <a:t>1 </a:t>
            </a:r>
            <a:r>
              <a:rPr lang="ko-KR" altLang="en-US" dirty="0"/>
              <a:t>승급재료</a:t>
            </a:r>
            <a:r>
              <a:rPr lang="en-US" altLang="ko-KR" dirty="0"/>
              <a:t>2 </a:t>
            </a:r>
          </a:p>
          <a:p>
            <a:endParaRPr lang="en-US" altLang="ko-KR" dirty="0"/>
          </a:p>
          <a:p>
            <a:r>
              <a:rPr lang="ko-KR" altLang="en-US" dirty="0"/>
              <a:t>캐릭터와 장비와 </a:t>
            </a:r>
            <a:r>
              <a:rPr lang="ko-KR" altLang="en-US" dirty="0" err="1"/>
              <a:t>파츠</a:t>
            </a:r>
            <a:r>
              <a:rPr lang="ko-KR" altLang="en-US" dirty="0"/>
              <a:t> 간의 상관 관계 표시</a:t>
            </a:r>
            <a:endParaRPr lang="en-US" altLang="ko-KR" dirty="0"/>
          </a:p>
          <a:p>
            <a:r>
              <a:rPr lang="ko-KR" altLang="en-US" dirty="0"/>
              <a:t>캐릭터의 중심으로 주고 </a:t>
            </a:r>
            <a:r>
              <a:rPr lang="ko-KR" altLang="en-US" dirty="0" err="1"/>
              <a:t>받는것</a:t>
            </a:r>
            <a:r>
              <a:rPr lang="ko-KR" altLang="en-US" dirty="0"/>
              <a:t> 쓰기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 </a:t>
            </a:r>
            <a:r>
              <a:rPr lang="ko-KR" altLang="en-US" dirty="0" err="1"/>
              <a:t>안겹치게</a:t>
            </a:r>
            <a:endParaRPr lang="en-US" altLang="ko-KR" dirty="0"/>
          </a:p>
          <a:p>
            <a:r>
              <a:rPr lang="ko-KR" altLang="en-US" dirty="0"/>
              <a:t>전투 부분 구분필요 </a:t>
            </a:r>
            <a:r>
              <a:rPr lang="en-US" altLang="ko-KR" dirty="0"/>
              <a:t>(</a:t>
            </a:r>
            <a:r>
              <a:rPr lang="ko-KR" altLang="en-US" dirty="0" err="1"/>
              <a:t>레이드</a:t>
            </a:r>
            <a:r>
              <a:rPr lang="ko-KR" altLang="en-US" dirty="0"/>
              <a:t> 혹은</a:t>
            </a:r>
            <a:r>
              <a:rPr lang="ko-KR" altLang="en-US" baseline="0" dirty="0"/>
              <a:t> 일반 </a:t>
            </a:r>
            <a:r>
              <a:rPr lang="ko-KR" altLang="en-US" baseline="0" dirty="0" err="1"/>
              <a:t>던전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특수 </a:t>
            </a:r>
            <a:r>
              <a:rPr lang="ko-KR" altLang="en-US" baseline="0" dirty="0" err="1"/>
              <a:t>던전</a:t>
            </a:r>
            <a:r>
              <a:rPr lang="ko-KR" altLang="en-US" baseline="0" dirty="0"/>
              <a:t> 등등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 err="1"/>
              <a:t>컨텐츠</a:t>
            </a:r>
            <a:r>
              <a:rPr lang="ko-KR" altLang="en-US" baseline="0" dirty="0"/>
              <a:t> 별로 잘 분류 </a:t>
            </a:r>
            <a:r>
              <a:rPr lang="ko-KR" altLang="en-US" baseline="0" dirty="0" err="1"/>
              <a:t>할것</a:t>
            </a:r>
            <a:r>
              <a:rPr lang="ko-KR" altLang="en-US" baseline="0" dirty="0"/>
              <a:t> 지금 좀 어지럽다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컨텐츠가</a:t>
            </a:r>
            <a:r>
              <a:rPr lang="ko-KR" altLang="en-US" baseline="0" dirty="0"/>
              <a:t> 무엇이 있는 것인가에 대해 자세히 적자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1.</a:t>
            </a:r>
            <a:r>
              <a:rPr lang="ko-KR" altLang="en-US" baseline="0" dirty="0"/>
              <a:t>전투 </a:t>
            </a:r>
            <a:r>
              <a:rPr lang="ko-KR" altLang="en-US" baseline="0" dirty="0" err="1"/>
              <a:t>컨텐츠에</a:t>
            </a:r>
            <a:r>
              <a:rPr lang="ko-KR" altLang="en-US" baseline="0" dirty="0"/>
              <a:t> 대한 설명</a:t>
            </a:r>
            <a:endParaRPr lang="en-US" altLang="ko-KR" baseline="0" dirty="0"/>
          </a:p>
          <a:p>
            <a:r>
              <a:rPr lang="en-US" altLang="ko-KR" baseline="0" dirty="0"/>
              <a:t>2. </a:t>
            </a:r>
            <a:r>
              <a:rPr lang="ko-KR" altLang="en-US" baseline="0" dirty="0"/>
              <a:t>각 전투의 </a:t>
            </a:r>
            <a:r>
              <a:rPr lang="ko-KR" altLang="en-US" baseline="0" dirty="0" err="1"/>
              <a:t>컨텐츠로</a:t>
            </a:r>
            <a:r>
              <a:rPr lang="ko-KR" altLang="en-US" baseline="0" dirty="0"/>
              <a:t> 얻은 보상에 대한 사용법 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9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유저레벨과 게임관 관계</a:t>
            </a:r>
            <a:endParaRPr lang="en-US" altLang="ko-KR" dirty="0"/>
          </a:p>
          <a:p>
            <a:r>
              <a:rPr lang="ko-KR" altLang="en-US" dirty="0" err="1"/>
              <a:t>라스트오리진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유저레벨에 따라 자원의 </a:t>
            </a:r>
            <a:r>
              <a:rPr lang="ko-KR" altLang="en-US" dirty="0" err="1"/>
              <a:t>회복량과</a:t>
            </a:r>
            <a:r>
              <a:rPr lang="ko-KR" altLang="en-US" dirty="0"/>
              <a:t> 최대치가 올라간다</a:t>
            </a:r>
            <a:r>
              <a:rPr lang="en-US" altLang="ko-KR" dirty="0"/>
              <a:t>. </a:t>
            </a:r>
            <a:r>
              <a:rPr lang="ko-KR" altLang="en-US" dirty="0"/>
              <a:t>자원은 전투</a:t>
            </a:r>
            <a:r>
              <a:rPr lang="en-US" altLang="ko-KR" dirty="0"/>
              <a:t>, </a:t>
            </a:r>
            <a:r>
              <a:rPr lang="ko-KR" altLang="en-US" dirty="0"/>
              <a:t>캐릭터 획득</a:t>
            </a:r>
            <a:r>
              <a:rPr lang="en-US" altLang="ko-KR" dirty="0"/>
              <a:t>, </a:t>
            </a:r>
            <a:r>
              <a:rPr lang="ko-KR" altLang="en-US" dirty="0"/>
              <a:t>장비획득 등</a:t>
            </a:r>
            <a:r>
              <a:rPr lang="en-US" altLang="ko-KR" dirty="0"/>
              <a:t> </a:t>
            </a:r>
            <a:r>
              <a:rPr lang="ko-KR" altLang="en-US" dirty="0"/>
              <a:t>다양한 곳에 사용한다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팬텀게이트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유저레벨에 따라 캐릭터의 최대 레벨이 정해진다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판타지워택틱스</a:t>
            </a:r>
            <a:r>
              <a:rPr lang="en-US" altLang="ko-KR" dirty="0"/>
              <a:t>R : </a:t>
            </a:r>
            <a:r>
              <a:rPr lang="ko-KR" altLang="en-US" dirty="0"/>
              <a:t>유저레벨에 따라 캐릭터의 능력치</a:t>
            </a:r>
            <a:r>
              <a:rPr lang="en-US" altLang="ko-KR" dirty="0"/>
              <a:t>, </a:t>
            </a:r>
            <a:r>
              <a:rPr lang="ko-KR" altLang="en-US" dirty="0"/>
              <a:t>보조능력을 강화 할 수 있다</a:t>
            </a:r>
            <a:r>
              <a:rPr lang="en-US" altLang="ko-KR" dirty="0"/>
              <a:t>.</a:t>
            </a:r>
          </a:p>
          <a:p>
            <a:pPr rtl="0" eaLnBrk="1" fontAlgn="ctr" latinLnBrk="1" hangingPunct="1"/>
            <a:r>
              <a:rPr lang="ko-KR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랑그릿사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유저레벨에 따라 캐릭터의 최대 레벨이 정해진다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브라운 </a:t>
            </a:r>
            <a:r>
              <a:rPr lang="ko-KR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더스트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플레이 시간과 관련 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소녀전선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유저의 플레이 시간과 관련 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블루스톤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유저레벨이 높을 수록 게임플레이 시간이 증가한다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0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179704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Contents#2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4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캐릭터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1597979" y="1057276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017702F6-C4F4-49CB-869C-9CD0CAC86F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36454984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endParaRPr lang="en-US" altLang="ko-KR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1597979" y="3786909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890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의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578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A041F8B-A1D1-4A57-B9CE-131A05D0F07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78385126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56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안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38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574801" y="0"/>
            <a:ext cx="9424436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3839C11B-058D-4834-88F5-4B2A17E3420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37955789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240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계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9F6763F3-7B27-47B1-94C1-69A4AB2992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33399514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48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캐릭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578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7C77E45-C5A3-4C12-9762-B40022395A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3617021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27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토리 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38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574801" y="0"/>
            <a:ext cx="9424436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11B9EE32-040B-492F-ACAF-0602605D491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9658119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스토리보드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616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" y="775930"/>
            <a:ext cx="2118050" cy="864096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866167" y="1107772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50" dirty="0">
                <a:solidFill>
                  <a:prstClr val="white"/>
                </a:solidFill>
              </a:rPr>
              <a:t>INDEX</a:t>
            </a:r>
            <a:endParaRPr lang="ko-KR" altLang="en-US" sz="2800" spc="-150" dirty="0">
              <a:solidFill>
                <a:prstClr val="white"/>
              </a:solidFill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60B37FE-03FD-4531-A3A0-9CCB5935CA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69332617"/>
              </p:ext>
            </p:extLst>
          </p:nvPr>
        </p:nvGraphicFramePr>
        <p:xfrm>
          <a:off x="7518400" y="1968093"/>
          <a:ext cx="25146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게임 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게임 세계관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게임 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447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71650" y="1254126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rgbClr val="1B2040"/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781175" y="41529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-1" y="0"/>
            <a:ext cx="1044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043999" y="0"/>
            <a:ext cx="11148001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11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2019-11-12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130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2019-11-12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40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2020816"/>
            <a:ext cx="1797049" cy="523112"/>
            <a:chOff x="0" y="1483787"/>
            <a:chExt cx="2292439" cy="523112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72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2019-11-12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59026" y="135172"/>
            <a:ext cx="1502797" cy="7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게임로고</a:t>
            </a:r>
          </a:p>
        </p:txBody>
      </p:sp>
    </p:spTree>
    <p:extLst>
      <p:ext uri="{BB962C8B-B14F-4D97-AF65-F5344CB8AC3E}">
        <p14:creationId xmlns:p14="http://schemas.microsoft.com/office/powerpoint/2010/main" val="2309322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2019-11-12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11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2019-11-12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33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2019-11-12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88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스토리기획-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1411217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텔링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357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플롯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2498" y="38957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보드</a:t>
            </a:r>
          </a:p>
        </p:txBody>
      </p:sp>
    </p:spTree>
    <p:extLst>
      <p:ext uri="{BB962C8B-B14F-4D97-AF65-F5344CB8AC3E}">
        <p14:creationId xmlns:p14="http://schemas.microsoft.com/office/powerpoint/2010/main" val="968692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스토리기획-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2063340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개요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조사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텔링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357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플롯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38957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보드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2498" y="44188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b="1" kern="1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19663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스토리기획-텔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2699253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개요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조사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b="1" kern="1200" dirty="0" err="1">
                <a:solidFill>
                  <a:srgbClr val="FFFFFF"/>
                </a:solidFill>
                <a:latin typeface="+mn-ea"/>
                <a:ea typeface="+mn-ea"/>
                <a:cs typeface="+mn-cs"/>
              </a:rPr>
              <a:t>텔링</a:t>
            </a:r>
            <a:endParaRPr lang="ko-KR" altLang="en-US" sz="1600" b="1" kern="1200" dirty="0">
              <a:solidFill>
                <a:srgbClr val="FFFFFF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357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플롯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38957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보드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2498" y="44188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b="1" kern="1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91158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탬플릿-파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825358" y="3947458"/>
            <a:ext cx="10647239" cy="2559665"/>
          </a:xfrm>
          <a:prstGeom prst="rect">
            <a:avLst/>
          </a:prstGeom>
          <a:noFill/>
          <a:ln>
            <a:noFill/>
          </a:ln>
        </p:spPr>
        <p:txBody>
          <a:bodyPr lIns="117226" tIns="58613" rIns="117226" bIns="58613" numCol="1">
            <a:noAutofit/>
          </a:bodyPr>
          <a:lstStyle>
            <a:lvl1pPr marL="439598" indent="-211658">
              <a:lnSpc>
                <a:spcPct val="150000"/>
              </a:lnSpc>
              <a:defRPr sz="15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3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130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84565" y="6482760"/>
            <a:ext cx="671755" cy="360000"/>
          </a:xfrm>
          <a:prstGeom prst="rect">
            <a:avLst/>
          </a:prstGeom>
        </p:spPr>
        <p:txBody>
          <a:bodyPr lIns="117226" tIns="58613" rIns="117226" bIns="58613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E2177E0-E61B-486F-8BDD-7A5A758CA47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E836BE4-2E0E-48D8-92AF-5ED2B30E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87" y="145436"/>
            <a:ext cx="4416491" cy="479754"/>
          </a:xfrm>
          <a:prstGeom prst="rect">
            <a:avLst/>
          </a:prstGeom>
        </p:spPr>
        <p:txBody>
          <a:bodyPr lIns="117226" tIns="58613" rIns="117226" bIns="58613">
            <a:normAutofit/>
          </a:bodyPr>
          <a:lstStyle>
            <a:lvl1pPr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67" y="145435"/>
            <a:ext cx="1213356" cy="395370"/>
          </a:xfrm>
          <a:prstGeom prst="rect">
            <a:avLst/>
          </a:prstGeom>
          <a:noFill/>
        </p:spPr>
        <p:txBody>
          <a:bodyPr wrap="none" lIns="117226" tIns="58613" rIns="117226" bIns="58613" rtlCol="0">
            <a:spAutoFit/>
          </a:bodyPr>
          <a:lstStyle/>
          <a:p>
            <a:r>
              <a:rPr lang="ko-KR" altLang="en-US" dirty="0"/>
              <a:t>파티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4677" y="0"/>
            <a:ext cx="960000" cy="83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92717" y="145435"/>
            <a:ext cx="605432" cy="518480"/>
          </a:xfrm>
          <a:prstGeom prst="rect">
            <a:avLst/>
          </a:prstGeom>
          <a:noFill/>
        </p:spPr>
        <p:txBody>
          <a:bodyPr wrap="none" lIns="117226" tIns="58613" rIns="117226" bIns="58613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</a:rPr>
              <a:t>02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0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ko" smtClean="0"/>
              <a:pPr algn="r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058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46572" y="213097"/>
            <a:ext cx="857256" cy="1143000"/>
          </a:xfrm>
        </p:spPr>
        <p:txBody>
          <a:bodyPr>
            <a:noAutofit/>
          </a:bodyPr>
          <a:lstStyle>
            <a:lvl1pPr>
              <a:defRPr sz="8640" b="1">
                <a:solidFill>
                  <a:schemeClr val="tx1"/>
                </a:solidFill>
                <a:latin typeface="+mj-lt"/>
                <a:ea typeface="210 하얀바람 L" pitchFamily="18" charset="-127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443096" y="456384"/>
            <a:ext cx="288000" cy="734400"/>
            <a:chOff x="428596" y="428608"/>
            <a:chExt cx="428628" cy="785818"/>
          </a:xfrm>
          <a:solidFill>
            <a:srgbClr val="FF0000"/>
          </a:solidFill>
        </p:grpSpPr>
        <p:sp>
          <p:nvSpPr>
            <p:cNvPr id="7" name="직사각형 6"/>
            <p:cNvSpPr/>
            <p:nvPr userDrawn="1"/>
          </p:nvSpPr>
          <p:spPr>
            <a:xfrm>
              <a:off x="428596" y="428608"/>
              <a:ext cx="428628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428596" y="428608"/>
              <a:ext cx="428628" cy="785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36" name="직각 삼각형 35"/>
          <p:cNvSpPr/>
          <p:nvPr userDrawn="1"/>
        </p:nvSpPr>
        <p:spPr>
          <a:xfrm flipH="1">
            <a:off x="10668032" y="5400689"/>
            <a:ext cx="1523968" cy="1457311"/>
          </a:xfrm>
          <a:prstGeom prst="rtTriangle">
            <a:avLst/>
          </a:prstGeom>
          <a:solidFill>
            <a:srgbClr val="F78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96544" y="6386522"/>
            <a:ext cx="1631177" cy="362735"/>
          </a:xfrm>
        </p:spPr>
        <p:txBody>
          <a:bodyPr/>
          <a:lstStyle>
            <a:lvl1pPr>
              <a:defRPr sz="2160" b="1">
                <a:solidFill>
                  <a:schemeClr val="tx1"/>
                </a:solidFill>
                <a:latin typeface="+mj-lt"/>
                <a:ea typeface="210 하얀바람 L" pitchFamily="18" charset="-127"/>
              </a:defRPr>
            </a:lvl1pPr>
          </a:lstStyle>
          <a:p>
            <a:fld id="{B6531CE0-ACB3-4013-A7C2-10DBD7AB1A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텍스트 개체 틀 22">
            <a:extLst>
              <a:ext uri="{FF2B5EF4-FFF2-40B4-BE49-F238E27FC236}">
                <a16:creationId xmlns:a16="http://schemas.microsoft.com/office/drawing/2014/main" id="{BE22E32B-C84D-49A6-9BFC-D3079BC12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7488" y="273429"/>
            <a:ext cx="9750507" cy="736103"/>
          </a:xfrm>
        </p:spPr>
        <p:txBody>
          <a:bodyPr>
            <a:normAutofit/>
          </a:bodyPr>
          <a:lstStyle>
            <a:lvl1pPr>
              <a:buNone/>
              <a:defRPr sz="4320" b="1">
                <a:solidFill>
                  <a:schemeClr val="tx1"/>
                </a:solidFill>
                <a:latin typeface="+mj-lt"/>
                <a:ea typeface="210 하얀바람 L" pitchFamily="18" charset="-127"/>
              </a:defRPr>
            </a:lvl1pPr>
          </a:lstStyle>
          <a:p>
            <a:pPr lvl="0"/>
            <a:r>
              <a:rPr lang="ko-KR" altLang="en-US" dirty="0"/>
              <a:t>목차제목</a:t>
            </a:r>
          </a:p>
        </p:txBody>
      </p:sp>
      <p:sp>
        <p:nvSpPr>
          <p:cNvPr id="32" name="텍스트 개체 틀 24">
            <a:extLst>
              <a:ext uri="{FF2B5EF4-FFF2-40B4-BE49-F238E27FC236}">
                <a16:creationId xmlns:a16="http://schemas.microsoft.com/office/drawing/2014/main" id="{B249C383-D986-4433-973B-FF2F81694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7489" y="1009531"/>
            <a:ext cx="9847361" cy="432048"/>
          </a:xfrm>
        </p:spPr>
        <p:txBody>
          <a:bodyPr>
            <a:noAutofit/>
          </a:bodyPr>
          <a:lstStyle>
            <a:lvl1pPr>
              <a:buNone/>
              <a:defRPr sz="144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 dirty="0"/>
              <a:t>부제목 </a:t>
            </a:r>
            <a:r>
              <a:rPr lang="ko-KR" altLang="en-US" dirty="0" err="1"/>
              <a:t>쭈루루루루룪</a:t>
            </a:r>
            <a:r>
              <a:rPr lang="en-US" altLang="ko-KR" dirty="0"/>
              <a:t>~~~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871D84-703F-40B9-A1FF-E19EF6BFE6C1}"/>
              </a:ext>
            </a:extLst>
          </p:cNvPr>
          <p:cNvCxnSpPr>
            <a:cxnSpLocks/>
          </p:cNvCxnSpPr>
          <p:nvPr userDrawn="1"/>
        </p:nvCxnSpPr>
        <p:spPr>
          <a:xfrm>
            <a:off x="1583499" y="923122"/>
            <a:ext cx="9505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A7816419-1393-4359-B267-670E88AE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434" y="1822141"/>
            <a:ext cx="6327203" cy="456438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440"/>
            </a:lvl1pPr>
            <a:lvl2pPr marL="548640" indent="0">
              <a:buFont typeface="+mj-lt"/>
              <a:buNone/>
              <a:defRPr sz="1920"/>
            </a:lvl2pPr>
            <a:lvl3pPr marL="1097280" indent="0">
              <a:buFont typeface="+mj-lt"/>
              <a:buNone/>
              <a:defRPr sz="1920"/>
            </a:lvl3pPr>
            <a:lvl4pPr marL="1645920" indent="0">
              <a:buFont typeface="+mj-lt"/>
              <a:buNone/>
              <a:defRPr sz="1920"/>
            </a:lvl4pPr>
            <a:lvl5pPr marL="2194560" indent="0">
              <a:buFont typeface="+mj-lt"/>
              <a:buNone/>
              <a:defRPr sz="1920"/>
            </a:lvl5pPr>
          </a:lstStyle>
          <a:p>
            <a:pPr lvl="0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D1DCDD0-D7DE-4E1D-8975-A0C4E9E31FE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03800" y="1822141"/>
            <a:ext cx="3080765" cy="456437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440"/>
            </a:lvl1pPr>
            <a:lvl2pPr marL="548640" indent="0">
              <a:buFont typeface="+mj-lt"/>
              <a:buNone/>
              <a:defRPr sz="1920"/>
            </a:lvl2pPr>
            <a:lvl3pPr marL="1097280" indent="0">
              <a:buFont typeface="+mj-lt"/>
              <a:buNone/>
              <a:defRPr sz="1920"/>
            </a:lvl3pPr>
            <a:lvl4pPr marL="1645920" indent="0">
              <a:buFont typeface="+mj-lt"/>
              <a:buNone/>
              <a:defRPr sz="1920"/>
            </a:lvl4pPr>
            <a:lvl5pPr marL="2194560" indent="0">
              <a:buFont typeface="+mj-lt"/>
              <a:buNone/>
              <a:defRPr sz="1920"/>
            </a:lvl5pPr>
          </a:lstStyle>
          <a:p>
            <a:pPr lvl="0"/>
            <a:r>
              <a:rPr lang="ko-KR" altLang="en-US" dirty="0"/>
              <a:t>설명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68C32B-70D2-4C87-914B-B19571C1BF2B}"/>
              </a:ext>
            </a:extLst>
          </p:cNvPr>
          <p:cNvCxnSpPr>
            <a:cxnSpLocks/>
          </p:cNvCxnSpPr>
          <p:nvPr userDrawn="1"/>
        </p:nvCxnSpPr>
        <p:spPr>
          <a:xfrm flipH="1">
            <a:off x="7720658" y="2282315"/>
            <a:ext cx="4751" cy="3644022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F6FDDF-C25A-4DAF-B52B-72EE45F5EE48}"/>
              </a:ext>
            </a:extLst>
          </p:cNvPr>
          <p:cNvSpPr/>
          <p:nvPr userDrawn="1"/>
        </p:nvSpPr>
        <p:spPr>
          <a:xfrm rot="5400000">
            <a:off x="9575624" y="1229064"/>
            <a:ext cx="54864" cy="278964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05340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 userDrawn="1"/>
        </p:nvGrpSpPr>
        <p:grpSpPr>
          <a:xfrm>
            <a:off x="0" y="2688473"/>
            <a:ext cx="1797049" cy="523112"/>
            <a:chOff x="0" y="1483787"/>
            <a:chExt cx="2292439" cy="523112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0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0" y="3312587"/>
            <a:ext cx="1797049" cy="523112"/>
            <a:chOff x="0" y="1483787"/>
            <a:chExt cx="2292439" cy="523112"/>
          </a:xfrm>
        </p:grpSpPr>
        <p:sp>
          <p:nvSpPr>
            <p:cNvPr id="22" name="직사각형 21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3951215"/>
            <a:ext cx="1797049" cy="523112"/>
            <a:chOff x="0" y="1483787"/>
            <a:chExt cx="2292439" cy="523112"/>
          </a:xfrm>
        </p:grpSpPr>
        <p:sp>
          <p:nvSpPr>
            <p:cNvPr id="24" name="직사각형 2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1597979" y="1057276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017702F6-C4F4-49CB-869C-9CD0CAC86F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32609087"/>
              </p:ext>
            </p:extLst>
          </p:nvPr>
        </p:nvGraphicFramePr>
        <p:xfrm>
          <a:off x="0" y="1265709"/>
          <a:ext cx="1260000" cy="2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전투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1597979" y="3786909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097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안서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1597979" y="1057276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017702F6-C4F4-49CB-869C-9CD0CAC86F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97204312"/>
              </p:ext>
            </p:extLst>
          </p:nvPr>
        </p:nvGraphicFramePr>
        <p:xfrm>
          <a:off x="0" y="1265709"/>
          <a:ext cx="1260000" cy="2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endParaRPr lang="en-US" altLang="ko-KR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전투</a:t>
                      </a:r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1597979" y="3786909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4249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안서-캐릭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1597979" y="1057276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017702F6-C4F4-49CB-869C-9CD0CAC86F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6846018"/>
              </p:ext>
            </p:extLst>
          </p:nvPr>
        </p:nvGraphicFramePr>
        <p:xfrm>
          <a:off x="0" y="1265709"/>
          <a:ext cx="1260000" cy="2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37CB0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endParaRPr lang="en-US" altLang="ko-KR" sz="1600" b="1" kern="1200" dirty="0">
                        <a:solidFill>
                          <a:srgbClr val="437CB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37CB0"/>
                          </a:solidFill>
                          <a:latin typeface="+mn-lt"/>
                          <a:ea typeface="+mn-ea"/>
                          <a:cs typeface="+mn-cs"/>
                        </a:rPr>
                        <a:t>전투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1597979" y="3786909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918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계관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1597979" y="1057276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5400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017702F6-C4F4-49CB-869C-9CD0CAC86F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2067492"/>
              </p:ext>
            </p:extLst>
          </p:nvPr>
        </p:nvGraphicFramePr>
        <p:xfrm>
          <a:off x="0" y="1265709"/>
          <a:ext cx="1260000" cy="30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791433529"/>
                    </a:ext>
                  </a:extLst>
                </a:gridCol>
              </a:tblGrid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  <a:endParaRPr lang="en-US" altLang="ko-KR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23593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95891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세계관</a:t>
                      </a:r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818187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>
                          <a:solidFill>
                            <a:srgbClr val="4080BB"/>
                          </a:solidFill>
                          <a:latin typeface="+mn-lt"/>
                          <a:ea typeface="+mn-ea"/>
                          <a:cs typeface="+mn-cs"/>
                        </a:rPr>
                        <a:t>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646694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252605"/>
                  </a:ext>
                </a:extLst>
              </a:tr>
              <a:tr h="51000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dirty="0">
                        <a:solidFill>
                          <a:srgbClr val="4080B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84052"/>
                  </a:ext>
                </a:extLst>
              </a:tr>
            </a:tbl>
          </a:graphicData>
        </a:graphic>
      </p:graphicFrame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1597979" y="3786909"/>
            <a:ext cx="5040000" cy="25200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48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1260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1259999" y="0"/>
            <a:ext cx="10932001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6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90" r:id="rId7"/>
    <p:sldLayoutId id="2147483693" r:id="rId8"/>
    <p:sldLayoutId id="2147483691" r:id="rId9"/>
    <p:sldLayoutId id="2147483692" r:id="rId10"/>
    <p:sldLayoutId id="2147483669" r:id="rId11"/>
    <p:sldLayoutId id="2147483670" r:id="rId12"/>
    <p:sldLayoutId id="2147483686" r:id="rId13"/>
    <p:sldLayoutId id="2147483687" r:id="rId14"/>
    <p:sldLayoutId id="2147483688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9" r:id="rId2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7BW03qXXp2an69-dsOIKl93w9uAsfJPU7PhAuI3nyw/edit?usp=sharing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1771649" y="1254126"/>
            <a:ext cx="8100000" cy="1620000"/>
          </a:xfrm>
        </p:spPr>
        <p:txBody>
          <a:bodyPr/>
          <a:lstStyle/>
          <a:p>
            <a:r>
              <a:rPr lang="ko-KR" altLang="en-US" dirty="0"/>
              <a:t>다양한 조합이 있는 전략적인 </a:t>
            </a:r>
            <a:r>
              <a:rPr lang="en-US" altLang="ko-KR" dirty="0"/>
              <a:t>SRPG </a:t>
            </a:r>
            <a:r>
              <a:rPr lang="ko-KR" altLang="en-US" dirty="0"/>
              <a:t>게임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박성현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69600" y="618308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27597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B83A298-E992-446E-B895-69D5BE2F138E}"/>
              </a:ext>
            </a:extLst>
          </p:cNvPr>
          <p:cNvGrpSpPr/>
          <p:nvPr/>
        </p:nvGrpSpPr>
        <p:grpSpPr>
          <a:xfrm>
            <a:off x="1598395" y="1062368"/>
            <a:ext cx="5040000" cy="2520000"/>
            <a:chOff x="1598395" y="1062368"/>
            <a:chExt cx="5040000" cy="25200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E5F3038-630E-411F-B710-1769DC427963}"/>
                </a:ext>
              </a:extLst>
            </p:cNvPr>
            <p:cNvSpPr/>
            <p:nvPr/>
          </p:nvSpPr>
          <p:spPr>
            <a:xfrm>
              <a:off x="1598395" y="1062368"/>
              <a:ext cx="5040000" cy="25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B79617A-AA21-452E-B912-79686A68EA5C}"/>
                </a:ext>
              </a:extLst>
            </p:cNvPr>
            <p:cNvSpPr/>
            <p:nvPr/>
          </p:nvSpPr>
          <p:spPr>
            <a:xfrm>
              <a:off x="1641338" y="1069292"/>
              <a:ext cx="234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스테이지 내의 단계</a:t>
              </a:r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A2F93A4-5C30-4E82-96C2-AA4638F3E77C}"/>
                </a:ext>
              </a:extLst>
            </p:cNvPr>
            <p:cNvSpPr/>
            <p:nvPr/>
          </p:nvSpPr>
          <p:spPr>
            <a:xfrm>
              <a:off x="5392629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자동</a:t>
              </a:r>
              <a:endParaRPr lang="ko-KR" altLang="en-US" sz="16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CA70EA6-96F1-4C1C-A971-C3DA009B419D}"/>
                </a:ext>
              </a:extLst>
            </p:cNvPr>
            <p:cNvSpPr/>
            <p:nvPr/>
          </p:nvSpPr>
          <p:spPr>
            <a:xfrm>
              <a:off x="5826592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배속</a:t>
              </a:r>
              <a:endParaRPr lang="ko-KR" altLang="en-US" sz="1600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131DA9-8429-4F5F-A024-4FA6D094D8AB}"/>
                </a:ext>
              </a:extLst>
            </p:cNvPr>
            <p:cNvSpPr/>
            <p:nvPr/>
          </p:nvSpPr>
          <p:spPr>
            <a:xfrm>
              <a:off x="6260555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설정</a:t>
              </a:r>
              <a:endParaRPr lang="ko-KR" altLang="en-US" sz="1600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6469071-8197-4B85-B069-4FA7B6F4A2F4}"/>
                </a:ext>
              </a:extLst>
            </p:cNvPr>
            <p:cNvSpPr/>
            <p:nvPr/>
          </p:nvSpPr>
          <p:spPr>
            <a:xfrm>
              <a:off x="4149878" y="1103192"/>
              <a:ext cx="1080000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 err="1"/>
                <a:t>행동력</a:t>
              </a:r>
              <a:r>
                <a:rPr lang="ko-KR" altLang="en-US" sz="1200" dirty="0"/>
                <a:t> 수치</a:t>
              </a:r>
              <a:endParaRPr lang="ko-KR" altLang="en-US" sz="1600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1F51ACB-42A1-4A18-A3CE-EAC3037BD3F7}"/>
                </a:ext>
              </a:extLst>
            </p:cNvPr>
            <p:cNvSpPr/>
            <p:nvPr/>
          </p:nvSpPr>
          <p:spPr>
            <a:xfrm>
              <a:off x="6317705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C266337-2367-49B5-800E-3CFEAA22AEB1}"/>
                </a:ext>
              </a:extLst>
            </p:cNvPr>
            <p:cNvSpPr/>
            <p:nvPr/>
          </p:nvSpPr>
          <p:spPr>
            <a:xfrm>
              <a:off x="6014249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4F71CD1-56E6-4A95-A1DB-D2AA50DF9AB7}"/>
                </a:ext>
              </a:extLst>
            </p:cNvPr>
            <p:cNvSpPr/>
            <p:nvPr/>
          </p:nvSpPr>
          <p:spPr>
            <a:xfrm>
              <a:off x="5710792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82E15FB-47FE-447C-915F-574A9D8158FF}"/>
                </a:ext>
              </a:extLst>
            </p:cNvPr>
            <p:cNvSpPr/>
            <p:nvPr/>
          </p:nvSpPr>
          <p:spPr>
            <a:xfrm>
              <a:off x="5407335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86DFC1B-B665-40DE-9B9C-8EE2BFD9AB6F}"/>
                </a:ext>
              </a:extLst>
            </p:cNvPr>
            <p:cNvSpPr/>
            <p:nvPr/>
          </p:nvSpPr>
          <p:spPr>
            <a:xfrm>
              <a:off x="4800421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D7CA5F0-ED60-4705-81C9-9B3B26D7D9D8}"/>
                </a:ext>
              </a:extLst>
            </p:cNvPr>
            <p:cNvSpPr/>
            <p:nvPr/>
          </p:nvSpPr>
          <p:spPr>
            <a:xfrm>
              <a:off x="4193507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C5B5FB0-FD40-4543-9BEA-4BFAE69D468E}"/>
                </a:ext>
              </a:extLst>
            </p:cNvPr>
            <p:cNvSpPr/>
            <p:nvPr/>
          </p:nvSpPr>
          <p:spPr>
            <a:xfrm>
              <a:off x="3586593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F747355-6BBB-4560-BA54-AAF056A63F1D}"/>
                </a:ext>
              </a:extLst>
            </p:cNvPr>
            <p:cNvSpPr/>
            <p:nvPr/>
          </p:nvSpPr>
          <p:spPr>
            <a:xfrm>
              <a:off x="3283136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0C43FDB-067B-491F-BABE-273415B776ED}"/>
                </a:ext>
              </a:extLst>
            </p:cNvPr>
            <p:cNvSpPr/>
            <p:nvPr/>
          </p:nvSpPr>
          <p:spPr>
            <a:xfrm>
              <a:off x="2979679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53CBA67-692C-48DE-82B9-2C36BA033CC8}"/>
                </a:ext>
              </a:extLst>
            </p:cNvPr>
            <p:cNvSpPr/>
            <p:nvPr/>
          </p:nvSpPr>
          <p:spPr>
            <a:xfrm>
              <a:off x="5103878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358A7FA-1185-45EA-B20B-4B6DA1215707}"/>
                </a:ext>
              </a:extLst>
            </p:cNvPr>
            <p:cNvSpPr/>
            <p:nvPr/>
          </p:nvSpPr>
          <p:spPr>
            <a:xfrm>
              <a:off x="4496964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E7F9486-4F66-4D37-8A2A-58C249F393E8}"/>
                </a:ext>
              </a:extLst>
            </p:cNvPr>
            <p:cNvSpPr/>
            <p:nvPr/>
          </p:nvSpPr>
          <p:spPr>
            <a:xfrm>
              <a:off x="3890050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던전 </a:t>
            </a:r>
            <a:r>
              <a:rPr lang="en-US" altLang="ko-KR" dirty="0"/>
              <a:t>(</a:t>
            </a:r>
            <a:r>
              <a:rPr lang="ko-KR" altLang="en-US" dirty="0"/>
              <a:t>정보상태창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7F6878-79E9-4C6E-AF6A-ED55822E71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69" y="5612196"/>
            <a:ext cx="5040000" cy="673584"/>
          </a:xfrm>
        </p:spPr>
        <p:txBody>
          <a:bodyPr/>
          <a:lstStyle/>
          <a:p>
            <a:r>
              <a:rPr lang="ko-KR" altLang="en-US" sz="1200" dirty="0"/>
              <a:t>모든 적을 퇴치하면 전투가 승리로 종료되고 아군이 전멸하게 되면 전투가 패배로 종료된다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67B284A-9EBB-4BC7-BBE9-6253F6E44F84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58530158"/>
              </p:ext>
            </p:extLst>
          </p:nvPr>
        </p:nvGraphicFramePr>
        <p:xfrm>
          <a:off x="6821863" y="1062369"/>
          <a:ext cx="5040000" cy="42255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52963867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91730825"/>
                    </a:ext>
                  </a:extLst>
                </a:gridCol>
                <a:gridCol w="3816000">
                  <a:extLst>
                    <a:ext uri="{9D8B030D-6E8A-4147-A177-3AD203B41FA5}">
                      <a16:colId xmlns:a16="http://schemas.microsoft.com/office/drawing/2014/main" val="24577584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4142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유저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유저의 영역과 적군의 영역이 존재하고 유저의 턴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종료시에 적군의 영역에 공격을 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그 다음 적군의 행동이 진행된다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3971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적군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8930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스테이지 정보 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해당 던전의 라운드의 정도를 표시해주는 </a:t>
                      </a:r>
                      <a:r>
                        <a:rPr lang="ko-KR" altLang="en-US" sz="1200" dirty="0" err="1"/>
                        <a:t>정보창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난이도에 따라 등장하는 라운드의 숫자가 다르다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34293"/>
                  </a:ext>
                </a:extLst>
              </a:tr>
              <a:tr h="36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자동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게임 내의 자동을 작동하는 버튼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배속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게임의 연출 속도를 조절하는 버튼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96198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설정창을 </a:t>
                      </a:r>
                      <a:r>
                        <a:rPr lang="ko-KR" altLang="en-US" sz="1200" dirty="0" err="1"/>
                        <a:t>띄어주는</a:t>
                      </a:r>
                      <a:r>
                        <a:rPr lang="ko-KR" altLang="en-US" sz="1200" dirty="0"/>
                        <a:t> 버튼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41205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상태창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전투 시작 시 함장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플레이어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에게 일정량의 행동력이 주어 진다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행동력은 각 유닛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스킬을 사용시</a:t>
                      </a:r>
                      <a:r>
                        <a:rPr lang="ko-KR" altLang="en-US" sz="1200" dirty="0"/>
                        <a:t>에 일부가 소모되고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매 턴마다 일정량의 행동력이 추가된다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05574" y="3810342"/>
            <a:ext cx="5040000" cy="146765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t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200" dirty="0"/>
              <a:t>기획의도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조작의 편의성을 위해 상단 부분의 터치를 최소화 했으며 하단의 부분에 조작버튼을 배치 하였다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일반적으로 오른손 잡이가 많기에 왼손으로 휴대폰을 고정하고 오른손으로 조작하는 경우가 많기에 우측에 조작버튼을 배치한다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8D48EF6-12EB-4D4F-A657-AD9842D2BD03}"/>
              </a:ext>
            </a:extLst>
          </p:cNvPr>
          <p:cNvSpPr/>
          <p:nvPr/>
        </p:nvSpPr>
        <p:spPr>
          <a:xfrm>
            <a:off x="1760555" y="1524403"/>
            <a:ext cx="360000" cy="360000"/>
          </a:xfrm>
          <a:prstGeom prst="ellipse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616FB2F-D54E-4461-87B9-277EBD6C4D60}"/>
              </a:ext>
            </a:extLst>
          </p:cNvPr>
          <p:cNvSpPr/>
          <p:nvPr/>
        </p:nvSpPr>
        <p:spPr>
          <a:xfrm>
            <a:off x="4365941" y="1524403"/>
            <a:ext cx="360000" cy="360000"/>
          </a:xfrm>
          <a:prstGeom prst="ellipse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7BF9772-327A-472A-8282-33DB7624922B}"/>
              </a:ext>
            </a:extLst>
          </p:cNvPr>
          <p:cNvSpPr/>
          <p:nvPr/>
        </p:nvSpPr>
        <p:spPr>
          <a:xfrm>
            <a:off x="1545405" y="1048116"/>
            <a:ext cx="360000" cy="360000"/>
          </a:xfrm>
          <a:prstGeom prst="ellipse">
            <a:avLst/>
          </a:prstGeom>
          <a:solidFill>
            <a:srgbClr val="D9D9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3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32AB48DB-DA6E-4163-B99D-6D9B9B593BD4}"/>
              </a:ext>
            </a:extLst>
          </p:cNvPr>
          <p:cNvSpPr/>
          <p:nvPr/>
        </p:nvSpPr>
        <p:spPr>
          <a:xfrm>
            <a:off x="5316930" y="757805"/>
            <a:ext cx="360000" cy="36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4A89A2E-2927-4EEC-BCFB-7D4E8B96DCBD}"/>
              </a:ext>
            </a:extLst>
          </p:cNvPr>
          <p:cNvSpPr/>
          <p:nvPr/>
        </p:nvSpPr>
        <p:spPr>
          <a:xfrm>
            <a:off x="4071285" y="772795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117" name="표 5">
            <a:extLst>
              <a:ext uri="{FF2B5EF4-FFF2-40B4-BE49-F238E27FC236}">
                <a16:creationId xmlns:a16="http://schemas.microsoft.com/office/drawing/2014/main" id="{5BB20FF4-CEA8-4A38-8D30-EA4416BB1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48574"/>
              </p:ext>
            </p:extLst>
          </p:nvPr>
        </p:nvGraphicFramePr>
        <p:xfrm>
          <a:off x="1760555" y="1507785"/>
          <a:ext cx="4680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00">
                  <a:extLst>
                    <a:ext uri="{9D8B030D-6E8A-4147-A177-3AD203B41FA5}">
                      <a16:colId xmlns:a16="http://schemas.microsoft.com/office/drawing/2014/main" val="2245113200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3062536866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032459910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2430775114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2946077792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038736865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48072018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3463351282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23412797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8376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3063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39704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E195AF-D581-49BC-B4E2-7CFBD7567DE8}"/>
              </a:ext>
            </a:extLst>
          </p:cNvPr>
          <p:cNvSpPr/>
          <p:nvPr/>
        </p:nvSpPr>
        <p:spPr>
          <a:xfrm>
            <a:off x="1771586" y="3245030"/>
            <a:ext cx="729018" cy="2813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/>
              <a:t>종료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74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D73D81E0-26B8-443A-897E-A705526CCBBE}"/>
              </a:ext>
            </a:extLst>
          </p:cNvPr>
          <p:cNvGrpSpPr/>
          <p:nvPr/>
        </p:nvGrpSpPr>
        <p:grpSpPr>
          <a:xfrm>
            <a:off x="1598395" y="1062368"/>
            <a:ext cx="5040000" cy="2520000"/>
            <a:chOff x="1598395" y="1062368"/>
            <a:chExt cx="5040000" cy="2520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7CF2C4-EB38-4324-B631-BF66232C69C6}"/>
                </a:ext>
              </a:extLst>
            </p:cNvPr>
            <p:cNvSpPr/>
            <p:nvPr/>
          </p:nvSpPr>
          <p:spPr>
            <a:xfrm>
              <a:off x="1598395" y="1062368"/>
              <a:ext cx="5040000" cy="25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DBB5E7-51E2-444E-AC04-C28BE538A818}"/>
                </a:ext>
              </a:extLst>
            </p:cNvPr>
            <p:cNvSpPr/>
            <p:nvPr/>
          </p:nvSpPr>
          <p:spPr>
            <a:xfrm>
              <a:off x="1641338" y="1069292"/>
              <a:ext cx="234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스테이지 내의 단계</a:t>
              </a:r>
              <a:endParaRPr lang="ko-KR" altLang="en-US" dirty="0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ED41ED3-8713-428F-AF00-F832681298E3}"/>
                </a:ext>
              </a:extLst>
            </p:cNvPr>
            <p:cNvSpPr/>
            <p:nvPr/>
          </p:nvSpPr>
          <p:spPr>
            <a:xfrm>
              <a:off x="5392629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자동</a:t>
              </a:r>
              <a:endParaRPr lang="ko-KR" altLang="en-US" sz="1600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5845461-C733-4E72-8800-B7DB98153C6B}"/>
                </a:ext>
              </a:extLst>
            </p:cNvPr>
            <p:cNvSpPr/>
            <p:nvPr/>
          </p:nvSpPr>
          <p:spPr>
            <a:xfrm>
              <a:off x="5826592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배속</a:t>
              </a:r>
              <a:endParaRPr lang="ko-KR" altLang="en-US" sz="1600" dirty="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57CAEEC-4EB1-4EA3-A3F5-92312EA0F045}"/>
                </a:ext>
              </a:extLst>
            </p:cNvPr>
            <p:cNvSpPr/>
            <p:nvPr/>
          </p:nvSpPr>
          <p:spPr>
            <a:xfrm>
              <a:off x="6260555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설정</a:t>
              </a:r>
              <a:endParaRPr lang="ko-KR" altLang="en-US" sz="1600" dirty="0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DFF8A1E-8196-4133-BB69-AF794F5385AE}"/>
                </a:ext>
              </a:extLst>
            </p:cNvPr>
            <p:cNvSpPr/>
            <p:nvPr/>
          </p:nvSpPr>
          <p:spPr>
            <a:xfrm>
              <a:off x="1771586" y="3245030"/>
              <a:ext cx="729018" cy="2813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종료</a:t>
              </a:r>
              <a:endParaRPr lang="ko-KR" altLang="en-US" sz="1600" dirty="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560AE90-3D69-4C1D-9035-C49DEC416EBD}"/>
                </a:ext>
              </a:extLst>
            </p:cNvPr>
            <p:cNvSpPr/>
            <p:nvPr/>
          </p:nvSpPr>
          <p:spPr>
            <a:xfrm>
              <a:off x="4149878" y="1112717"/>
              <a:ext cx="1080000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 err="1"/>
                <a:t>행동력</a:t>
              </a:r>
              <a:r>
                <a:rPr lang="ko-KR" altLang="en-US" sz="1200" dirty="0"/>
                <a:t> 수치</a:t>
              </a:r>
              <a:endParaRPr lang="ko-KR" altLang="en-US" sz="1600" dirty="0"/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215A8A86-6A04-414E-9F73-8A7120D079A5}"/>
                </a:ext>
              </a:extLst>
            </p:cNvPr>
            <p:cNvSpPr/>
            <p:nvPr/>
          </p:nvSpPr>
          <p:spPr>
            <a:xfrm>
              <a:off x="6317705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2733BC7-20DF-40BF-B28B-0495CB44E332}"/>
                </a:ext>
              </a:extLst>
            </p:cNvPr>
            <p:cNvSpPr/>
            <p:nvPr/>
          </p:nvSpPr>
          <p:spPr>
            <a:xfrm>
              <a:off x="6014249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0E6CEC1-1DA3-4AD1-B3E9-309D183F00E3}"/>
                </a:ext>
              </a:extLst>
            </p:cNvPr>
            <p:cNvSpPr/>
            <p:nvPr/>
          </p:nvSpPr>
          <p:spPr>
            <a:xfrm>
              <a:off x="5710792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4FFEBC4-B032-4E3D-86DE-D7F5F245DA1C}"/>
                </a:ext>
              </a:extLst>
            </p:cNvPr>
            <p:cNvSpPr/>
            <p:nvPr/>
          </p:nvSpPr>
          <p:spPr>
            <a:xfrm>
              <a:off x="5407335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99C6DB6-68F5-41D7-B39A-DD26AA378CCF}"/>
                </a:ext>
              </a:extLst>
            </p:cNvPr>
            <p:cNvSpPr/>
            <p:nvPr/>
          </p:nvSpPr>
          <p:spPr>
            <a:xfrm>
              <a:off x="4800421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CFE9F58-D94F-4843-8E92-EAA98CE395C1}"/>
                </a:ext>
              </a:extLst>
            </p:cNvPr>
            <p:cNvSpPr/>
            <p:nvPr/>
          </p:nvSpPr>
          <p:spPr>
            <a:xfrm>
              <a:off x="4193507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DB146C6-7E34-401B-B353-A48FA242FC88}"/>
                </a:ext>
              </a:extLst>
            </p:cNvPr>
            <p:cNvSpPr/>
            <p:nvPr/>
          </p:nvSpPr>
          <p:spPr>
            <a:xfrm>
              <a:off x="3586593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2697674-1167-4D0E-B787-1B542613C003}"/>
                </a:ext>
              </a:extLst>
            </p:cNvPr>
            <p:cNvSpPr/>
            <p:nvPr/>
          </p:nvSpPr>
          <p:spPr>
            <a:xfrm>
              <a:off x="3283136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3FBC4FA-1198-4F6E-A990-E5AC65C2DBC9}"/>
                </a:ext>
              </a:extLst>
            </p:cNvPr>
            <p:cNvSpPr/>
            <p:nvPr/>
          </p:nvSpPr>
          <p:spPr>
            <a:xfrm>
              <a:off x="2979679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CEF0E0B-EFE3-448C-88FC-1362CD7276A7}"/>
                </a:ext>
              </a:extLst>
            </p:cNvPr>
            <p:cNvSpPr/>
            <p:nvPr/>
          </p:nvSpPr>
          <p:spPr>
            <a:xfrm>
              <a:off x="5103878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6615252-942E-4FB8-8B44-6587355232AE}"/>
                </a:ext>
              </a:extLst>
            </p:cNvPr>
            <p:cNvSpPr/>
            <p:nvPr/>
          </p:nvSpPr>
          <p:spPr>
            <a:xfrm>
              <a:off x="4496964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823AA1E-E547-404C-A945-80D745B7FF54}"/>
                </a:ext>
              </a:extLst>
            </p:cNvPr>
            <p:cNvSpPr/>
            <p:nvPr/>
          </p:nvSpPr>
          <p:spPr>
            <a:xfrm>
              <a:off x="3890050" y="2975029"/>
              <a:ext cx="252000" cy="540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B3AD10-6C62-43D8-BDD3-F21B8FE1565B}"/>
                </a:ext>
              </a:extLst>
            </p:cNvPr>
            <p:cNvSpPr txBox="1"/>
            <p:nvPr/>
          </p:nvSpPr>
          <p:spPr>
            <a:xfrm>
              <a:off x="5316609" y="3108900"/>
              <a:ext cx="1224000" cy="272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117226" tIns="58613" rIns="117226" bIns="58613" rtlCol="0" anchor="ctr">
              <a:noAutofit/>
            </a:bodyPr>
            <a:lstStyle/>
            <a:p>
              <a:r>
                <a:rPr lang="ko-KR" altLang="en-US" sz="1000" dirty="0" err="1"/>
                <a:t>행동력</a:t>
              </a:r>
              <a:r>
                <a:rPr lang="ko-KR" altLang="en-US" sz="1000" dirty="0"/>
                <a:t> 값이 크다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FCB498-1C0A-4BD4-8BDC-7CC6D6D6C295}"/>
                </a:ext>
              </a:extLst>
            </p:cNvPr>
            <p:cNvSpPr txBox="1"/>
            <p:nvPr/>
          </p:nvSpPr>
          <p:spPr>
            <a:xfrm>
              <a:off x="2989825" y="3108900"/>
              <a:ext cx="1224191" cy="272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17226" tIns="58613" rIns="117226" bIns="58613" rtlCol="0" anchor="ctr">
              <a:spAutoFit/>
            </a:bodyPr>
            <a:lstStyle/>
            <a:p>
              <a:r>
                <a:rPr lang="ko-KR" altLang="en-US" sz="1000" dirty="0" err="1"/>
                <a:t>행동력</a:t>
              </a:r>
              <a:r>
                <a:rPr lang="ko-KR" altLang="en-US" sz="1000" dirty="0"/>
                <a:t> 값이 작다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FA306B8-396F-4879-A984-4B2E87251E9E}"/>
                </a:ext>
              </a:extLst>
            </p:cNvPr>
            <p:cNvCxnSpPr>
              <a:cxnSpLocks/>
              <a:stCxn id="6" idx="1"/>
              <a:endCxn id="74" idx="3"/>
            </p:cNvCxnSpPr>
            <p:nvPr/>
          </p:nvCxnSpPr>
          <p:spPr>
            <a:xfrm flipH="1">
              <a:off x="4214016" y="3245030"/>
              <a:ext cx="11025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7B1BA4F-58A2-4F78-A1FC-6C73F921DEE7}"/>
                </a:ext>
              </a:extLst>
            </p:cNvPr>
            <p:cNvSpPr/>
            <p:nvPr/>
          </p:nvSpPr>
          <p:spPr>
            <a:xfrm>
              <a:off x="1736588" y="2895600"/>
              <a:ext cx="4860000" cy="665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5F1EEB13-00DC-4E9E-871C-38397A67464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69" y="1061542"/>
            <a:ext cx="5040000" cy="542815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85725" indent="-85725">
              <a:spcBef>
                <a:spcPts val="0"/>
              </a:spcBef>
              <a:defRPr/>
            </a:pPr>
            <a:r>
              <a:rPr lang="ko-KR" altLang="en-US" dirty="0"/>
              <a:t>스킬 버튼을 터치 시  해당 캐릭터의 같은 행의 맨 좌측 열의 적을 스킬 지정된다</a:t>
            </a:r>
            <a:r>
              <a:rPr lang="en-US" altLang="ko-KR" dirty="0"/>
              <a:t>. </a:t>
            </a:r>
            <a:r>
              <a:rPr lang="ko-KR" altLang="en-US" dirty="0"/>
              <a:t>같은 행에 적이 없을 시 다른 행의 가장 좌측 열의 적을 공격한다</a:t>
            </a:r>
            <a:r>
              <a:rPr lang="en-US" altLang="ko-KR" dirty="0"/>
              <a:t>. </a:t>
            </a:r>
            <a:r>
              <a:rPr lang="ko-KR" altLang="en-US" dirty="0" err="1"/>
              <a:t>스킬범위와</a:t>
            </a:r>
            <a:r>
              <a:rPr lang="ko-KR" altLang="en-US" dirty="0"/>
              <a:t> 사용하는 캐릭터에 </a:t>
            </a:r>
            <a:r>
              <a:rPr lang="ko-KR" altLang="en-US" b="1" dirty="0">
                <a:solidFill>
                  <a:srgbClr val="FF0000"/>
                </a:solidFill>
              </a:rPr>
              <a:t>효과</a:t>
            </a:r>
            <a:r>
              <a:rPr lang="ko-KR" altLang="en-US" dirty="0"/>
              <a:t>를 넣어 유저가 쉽게 알 수 있도록 한다</a:t>
            </a:r>
            <a:r>
              <a:rPr lang="en-US" altLang="ko-KR" dirty="0"/>
              <a:t>. </a:t>
            </a:r>
          </a:p>
          <a:p>
            <a:pPr marL="85725" indent="-85725">
              <a:spcBef>
                <a:spcPts val="0"/>
              </a:spcBef>
              <a:defRPr/>
            </a:pPr>
            <a:r>
              <a:rPr lang="ko-KR" altLang="en-US" dirty="0"/>
              <a:t>이미 선택된 스킬 버튼을 터치를 하면 지정된 스킬이 지정이 취소가 된다</a:t>
            </a:r>
            <a:r>
              <a:rPr lang="en-US" altLang="ko-KR" dirty="0"/>
              <a:t>.</a:t>
            </a:r>
          </a:p>
          <a:p>
            <a:pPr marL="85725" indent="-85725">
              <a:spcBef>
                <a:spcPts val="0"/>
              </a:spcBef>
              <a:defRPr/>
            </a:pPr>
            <a:r>
              <a:rPr lang="ko-KR" altLang="en-US" dirty="0"/>
              <a:t>스킬 버튼은 소모 되는 </a:t>
            </a:r>
            <a:r>
              <a:rPr lang="ko-KR" altLang="en-US" b="1" dirty="0" err="1">
                <a:solidFill>
                  <a:srgbClr val="FF0000"/>
                </a:solidFill>
              </a:rPr>
              <a:t>행동력</a:t>
            </a:r>
            <a:r>
              <a:rPr lang="ko-KR" altLang="en-US" b="1" dirty="0">
                <a:solidFill>
                  <a:srgbClr val="FF0000"/>
                </a:solidFill>
              </a:rPr>
              <a:t> 값</a:t>
            </a:r>
            <a:r>
              <a:rPr lang="ko-KR" altLang="en-US" dirty="0"/>
              <a:t>을 기준으로 우측에서 좌측으로 정렬한다</a:t>
            </a:r>
            <a:r>
              <a:rPr lang="en-US" altLang="ko-KR" dirty="0"/>
              <a:t>. </a:t>
            </a:r>
          </a:p>
          <a:p>
            <a:pPr marL="85725" indent="-85725">
              <a:spcBef>
                <a:spcPts val="0"/>
              </a:spcBef>
              <a:defRPr/>
            </a:pPr>
            <a:r>
              <a:rPr lang="ko-KR" altLang="en-US" dirty="0"/>
              <a:t>스킬 버튼은 이미지로 표현하고 그 위에 텍스트로 스킬의 공격력과 행동력을 표현 해준다</a:t>
            </a:r>
            <a:r>
              <a:rPr lang="en-US" altLang="ko-KR" dirty="0"/>
              <a:t>. </a:t>
            </a:r>
          </a:p>
          <a:p>
            <a:pPr marL="85725" indent="-85725">
              <a:spcBef>
                <a:spcPts val="0"/>
              </a:spcBef>
              <a:defRPr/>
            </a:pPr>
            <a:r>
              <a:rPr lang="ko-KR" altLang="en-US" dirty="0"/>
              <a:t>스킬 버튼을 누르고 있으면 팝업창으로 상세 정보를 표기하고 캐릭터와 </a:t>
            </a:r>
            <a:r>
              <a:rPr lang="ko-KR" altLang="en-US" dirty="0" err="1"/>
              <a:t>스킬범위를</a:t>
            </a:r>
            <a:r>
              <a:rPr lang="ko-KR" altLang="en-US" dirty="0"/>
              <a:t> 표현한다</a:t>
            </a:r>
            <a:r>
              <a:rPr lang="en-US" altLang="ko-KR" dirty="0"/>
              <a:t>. </a:t>
            </a:r>
            <a:r>
              <a:rPr lang="ko-KR" altLang="en-US" dirty="0"/>
              <a:t>스킬이 사용이 불가능 할 경우 불가능한 이유를 팝업창으로 표현해준다</a:t>
            </a:r>
            <a:r>
              <a:rPr lang="en-US" altLang="ko-KR" dirty="0"/>
              <a:t>. </a:t>
            </a:r>
          </a:p>
          <a:p>
            <a:pPr marL="85725" indent="-85725">
              <a:spcBef>
                <a:spcPts val="0"/>
              </a:spcBef>
              <a:defRPr/>
            </a:pPr>
            <a:r>
              <a:rPr lang="ko-KR" altLang="en-US" dirty="0"/>
              <a:t>종료 버튼을 클릭 시 턴이 종료 되고 지정된 스킬이 시행 된다</a:t>
            </a:r>
            <a:r>
              <a:rPr lang="en-US" altLang="ko-KR" dirty="0"/>
              <a:t>. </a:t>
            </a:r>
            <a:r>
              <a:rPr lang="ko-KR" altLang="en-US" dirty="0"/>
              <a:t>이 때 같은 위치를 스킬로 공격하게 되면 </a:t>
            </a:r>
            <a:r>
              <a:rPr lang="ko-KR" altLang="en-US" b="1" dirty="0">
                <a:solidFill>
                  <a:srgbClr val="FF0000"/>
                </a:solidFill>
              </a:rPr>
              <a:t>추가 데미지</a:t>
            </a:r>
            <a:r>
              <a:rPr lang="ko-KR" altLang="en-US" dirty="0"/>
              <a:t>를 준다</a:t>
            </a:r>
            <a:r>
              <a:rPr lang="en-US" altLang="ko-KR" dirty="0"/>
              <a:t>. </a:t>
            </a:r>
            <a:r>
              <a:rPr lang="ko-KR" altLang="en-US" dirty="0"/>
              <a:t>턴 종료시에 모든 캐릭터는 일반공격을 시행한다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던전 </a:t>
            </a:r>
            <a:r>
              <a:rPr lang="en-US" altLang="ko-KR" dirty="0"/>
              <a:t>(</a:t>
            </a:r>
            <a:r>
              <a:rPr lang="ko-KR" altLang="en-US" dirty="0"/>
              <a:t>전투조작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05574" y="3810342"/>
            <a:ext cx="5040000" cy="202164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t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200" dirty="0"/>
              <a:t>기획의도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제한된 </a:t>
            </a:r>
            <a:r>
              <a:rPr lang="ko-KR" altLang="en-US" sz="1200" dirty="0" err="1"/>
              <a:t>행동력</a:t>
            </a:r>
            <a:r>
              <a:rPr lang="ko-KR" altLang="en-US" sz="1200" dirty="0"/>
              <a:t> 내에서 유리한 전투를 하기 위한 </a:t>
            </a:r>
            <a:r>
              <a:rPr lang="ko-KR" altLang="en-US" sz="1200" dirty="0">
                <a:solidFill>
                  <a:srgbClr val="FF0000"/>
                </a:solidFill>
              </a:rPr>
              <a:t>전략적인 선택</a:t>
            </a:r>
            <a:r>
              <a:rPr lang="ko-KR" altLang="en-US" sz="1200" dirty="0"/>
              <a:t>을 하기 위해 구성하였다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정보전달의 통일성을 주어 유저의 편의성을 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일반적으로 오른손 잡이가 많기에 왼손으로 휴대폰을 고정하고 오른손으로 조작하는 경우가 많기에 우측을 기준으로 조작버튼을 많이 배치한다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0DE755B-8D80-4632-9DCA-6C3EBBB58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92636"/>
              </p:ext>
            </p:extLst>
          </p:nvPr>
        </p:nvGraphicFramePr>
        <p:xfrm>
          <a:off x="1760555" y="1507785"/>
          <a:ext cx="4680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000">
                  <a:extLst>
                    <a:ext uri="{9D8B030D-6E8A-4147-A177-3AD203B41FA5}">
                      <a16:colId xmlns:a16="http://schemas.microsoft.com/office/drawing/2014/main" val="2245113200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3062536866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032459910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2430775114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2946077792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038736865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48072018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3463351282"/>
                    </a:ext>
                  </a:extLst>
                </a:gridCol>
                <a:gridCol w="520000">
                  <a:extLst>
                    <a:ext uri="{9D8B030D-6E8A-4147-A177-3AD203B41FA5}">
                      <a16:colId xmlns:a16="http://schemas.microsoft.com/office/drawing/2014/main" val="423412797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8376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63063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39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3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레이드 전투</a:t>
            </a:r>
            <a:r>
              <a:rPr lang="en-US" altLang="ko-KR" dirty="0"/>
              <a:t>, PVP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7F6878-79E9-4C6E-AF6A-ED55822E71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69" y="1068389"/>
            <a:ext cx="5040000" cy="2521487"/>
          </a:xfrm>
        </p:spPr>
        <p:txBody>
          <a:bodyPr/>
          <a:lstStyle/>
          <a:p>
            <a:r>
              <a:rPr lang="ko-KR" altLang="en-US" dirty="0"/>
              <a:t>레이드 전투 </a:t>
            </a:r>
            <a:r>
              <a:rPr lang="en-US" altLang="ko-KR" dirty="0"/>
              <a:t>: </a:t>
            </a:r>
            <a:r>
              <a:rPr lang="ko-KR" altLang="en-US" dirty="0"/>
              <a:t>유저의 캐릭터 </a:t>
            </a:r>
            <a:r>
              <a:rPr lang="en-US" altLang="ko-KR" dirty="0"/>
              <a:t>5</a:t>
            </a:r>
            <a:r>
              <a:rPr lang="ko-KR" altLang="en-US" dirty="0"/>
              <a:t>개와 </a:t>
            </a:r>
            <a:r>
              <a:rPr lang="ko-KR" altLang="en-US" dirty="0">
                <a:solidFill>
                  <a:srgbClr val="FF0000"/>
                </a:solidFill>
              </a:rPr>
              <a:t>친구의 캐릭터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ko-KR" altLang="en-US" dirty="0"/>
              <a:t>를 사용하여 전투를 진행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전투 진행과 </a:t>
            </a:r>
            <a:r>
              <a:rPr lang="en-US" altLang="ko-KR" dirty="0"/>
              <a:t>UI</a:t>
            </a:r>
            <a:r>
              <a:rPr lang="ko-KR" altLang="en-US" dirty="0"/>
              <a:t>는 일반전투와 동일한 구성으로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레이드 몬스터는 범위 공격에 대해 범위에 관계 없이 </a:t>
            </a:r>
            <a:r>
              <a:rPr lang="en-US" altLang="ko-KR" dirty="0"/>
              <a:t>1</a:t>
            </a:r>
            <a:r>
              <a:rPr lang="ko-KR" altLang="en-US" dirty="0"/>
              <a:t>칸으로 인식한다</a:t>
            </a:r>
            <a:r>
              <a:rPr lang="en-US" altLang="ko-KR" dirty="0"/>
              <a:t>. (</a:t>
            </a:r>
            <a:r>
              <a:rPr lang="ko-KR" altLang="en-US" dirty="0"/>
              <a:t>같은 위치 공격으로 인한 </a:t>
            </a:r>
            <a:r>
              <a:rPr lang="ko-KR" altLang="en-US" b="1" dirty="0">
                <a:solidFill>
                  <a:srgbClr val="FF0000"/>
                </a:solidFill>
              </a:rPr>
              <a:t>추가 데미지</a:t>
            </a:r>
            <a:r>
              <a:rPr lang="ko-KR" altLang="en-US" dirty="0"/>
              <a:t>는 모든 공격에 적용한다</a:t>
            </a:r>
            <a:r>
              <a:rPr lang="en-US" altLang="ko-KR" dirty="0"/>
              <a:t>.)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3132A2D-05F5-423E-88CA-8E5A86C846C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15869" y="3710709"/>
            <a:ext cx="5040000" cy="2520000"/>
          </a:xfrm>
        </p:spPr>
        <p:txBody>
          <a:bodyPr/>
          <a:lstStyle/>
          <a:p>
            <a:r>
              <a:rPr lang="en-US" altLang="ko-KR" dirty="0"/>
              <a:t>PVP : </a:t>
            </a:r>
            <a:r>
              <a:rPr lang="ko-KR" altLang="en-US" dirty="0"/>
              <a:t>유저의 캐릭터 </a:t>
            </a:r>
            <a:r>
              <a:rPr lang="en-US" altLang="ko-KR" dirty="0"/>
              <a:t>5</a:t>
            </a:r>
            <a:r>
              <a:rPr lang="ko-KR" altLang="en-US" dirty="0"/>
              <a:t>개를 사용하고 상대의 캐릭터는 미리 설정된 고스트 데이터를 가져 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전투 진행은 </a:t>
            </a:r>
            <a:r>
              <a:rPr lang="ko-KR" altLang="en-US" sz="1600" b="1" dirty="0">
                <a:solidFill>
                  <a:srgbClr val="FF0000"/>
                </a:solidFill>
              </a:rPr>
              <a:t>자동으로</a:t>
            </a:r>
            <a:r>
              <a:rPr lang="ko-KR" altLang="en-US" dirty="0"/>
              <a:t> 진행된다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특수 재화를 사용하여 </a:t>
            </a:r>
            <a:r>
              <a:rPr lang="ko-KR" altLang="en-US" dirty="0" err="1"/>
              <a:t>스킵이</a:t>
            </a:r>
            <a:r>
              <a:rPr lang="ko-KR" altLang="en-US" dirty="0"/>
              <a:t> 가능하다</a:t>
            </a:r>
            <a:r>
              <a:rPr lang="en-US" altLang="ko-KR" dirty="0"/>
              <a:t>)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270000" y="3695700"/>
            <a:ext cx="1092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832601" y="5186149"/>
            <a:ext cx="5016500" cy="133200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no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기획 의도</a:t>
            </a:r>
            <a:endParaRPr lang="en-US" altLang="ko-KR" sz="1400" dirty="0"/>
          </a:p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유저의 캐릭터의 강함을 다른 유저와 비교하게 하고 자신의 캐릭터의 성장 </a:t>
            </a:r>
            <a:r>
              <a:rPr lang="ko-KR" altLang="en-US" sz="1400" dirty="0" err="1"/>
              <a:t>목표을</a:t>
            </a:r>
            <a:r>
              <a:rPr lang="en-US" altLang="ko-KR" sz="1400" dirty="0"/>
              <a:t> </a:t>
            </a:r>
            <a:r>
              <a:rPr lang="ko-KR" altLang="en-US" sz="1400" dirty="0"/>
              <a:t>타 유저로 함으로 </a:t>
            </a:r>
            <a:r>
              <a:rPr lang="ko-KR" altLang="en-US" sz="1600" dirty="0">
                <a:solidFill>
                  <a:srgbClr val="FF0000"/>
                </a:solidFill>
              </a:rPr>
              <a:t>지속적으로 캐릭터의 육성</a:t>
            </a:r>
            <a:r>
              <a:rPr lang="ko-KR" altLang="en-US" sz="1400" dirty="0"/>
              <a:t>이 가능하도록 한다</a:t>
            </a:r>
            <a:r>
              <a:rPr lang="en-US" altLang="ko-KR" sz="1400" dirty="0"/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07E544-4657-4FA8-941C-C5C1FB832B82}"/>
              </a:ext>
            </a:extLst>
          </p:cNvPr>
          <p:cNvGrpSpPr/>
          <p:nvPr/>
        </p:nvGrpSpPr>
        <p:grpSpPr>
          <a:xfrm>
            <a:off x="1599250" y="1062368"/>
            <a:ext cx="5040000" cy="2520000"/>
            <a:chOff x="1599250" y="1062368"/>
            <a:chExt cx="5040000" cy="252000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A225EC2-ED49-45CD-8D20-C2BBF7EB1832}"/>
                </a:ext>
              </a:extLst>
            </p:cNvPr>
            <p:cNvGrpSpPr/>
            <p:nvPr/>
          </p:nvGrpSpPr>
          <p:grpSpPr>
            <a:xfrm>
              <a:off x="1599250" y="1062368"/>
              <a:ext cx="5040000" cy="2520000"/>
              <a:chOff x="1598395" y="1062368"/>
              <a:chExt cx="5040000" cy="2520000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8480E69-5593-4E43-A5C7-F1A65DA6F8F0}"/>
                  </a:ext>
                </a:extLst>
              </p:cNvPr>
              <p:cNvSpPr/>
              <p:nvPr/>
            </p:nvSpPr>
            <p:spPr>
              <a:xfrm>
                <a:off x="1598395" y="1062368"/>
                <a:ext cx="5040000" cy="25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FF1541-E262-4149-98A8-5022CA9BFF75}"/>
                  </a:ext>
                </a:extLst>
              </p:cNvPr>
              <p:cNvSpPr/>
              <p:nvPr/>
            </p:nvSpPr>
            <p:spPr>
              <a:xfrm>
                <a:off x="1641338" y="1069292"/>
                <a:ext cx="234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스테이지 내의 단계</a:t>
                </a:r>
                <a:endParaRPr lang="ko-KR" altLang="en-US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48EBA67-2306-4B9D-B6E4-1BE40F1A8938}"/>
                  </a:ext>
                </a:extLst>
              </p:cNvPr>
              <p:cNvSpPr/>
              <p:nvPr/>
            </p:nvSpPr>
            <p:spPr>
              <a:xfrm>
                <a:off x="5392629" y="1069292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200" dirty="0"/>
                  <a:t>자동</a:t>
                </a:r>
                <a:endParaRPr lang="ko-KR" altLang="en-US" sz="1600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2D09C29-36A0-4133-B990-B52D5EB0BB7C}"/>
                  </a:ext>
                </a:extLst>
              </p:cNvPr>
              <p:cNvSpPr/>
              <p:nvPr/>
            </p:nvSpPr>
            <p:spPr>
              <a:xfrm>
                <a:off x="5826592" y="1069292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200" dirty="0"/>
                  <a:t>배속</a:t>
                </a:r>
                <a:endParaRPr lang="ko-KR" altLang="en-US" sz="1600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7C5D8C7-32A5-428E-A7AB-979D01066B49}"/>
                  </a:ext>
                </a:extLst>
              </p:cNvPr>
              <p:cNvSpPr/>
              <p:nvPr/>
            </p:nvSpPr>
            <p:spPr>
              <a:xfrm>
                <a:off x="6260555" y="1069292"/>
                <a:ext cx="3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200" dirty="0"/>
                  <a:t>설정</a:t>
                </a:r>
                <a:endParaRPr lang="ko-KR" altLang="en-US" sz="1600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26539F82-9384-42C1-8B89-626CB73DC0E4}"/>
                  </a:ext>
                </a:extLst>
              </p:cNvPr>
              <p:cNvSpPr/>
              <p:nvPr/>
            </p:nvSpPr>
            <p:spPr>
              <a:xfrm>
                <a:off x="4149878" y="1112717"/>
                <a:ext cx="1080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200" dirty="0" err="1"/>
                  <a:t>행동력</a:t>
                </a:r>
                <a:r>
                  <a:rPr lang="ko-KR" altLang="en-US" sz="1200" dirty="0"/>
                  <a:t> 수치</a:t>
                </a:r>
                <a:endParaRPr lang="ko-KR" altLang="en-US" sz="1600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F69E813-5AFE-4FFE-94C7-C6DD22014995}"/>
                  </a:ext>
                </a:extLst>
              </p:cNvPr>
              <p:cNvSpPr/>
              <p:nvPr/>
            </p:nvSpPr>
            <p:spPr>
              <a:xfrm>
                <a:off x="6317705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CF3229F8-3B25-43DD-98D1-DDACDB12846A}"/>
                  </a:ext>
                </a:extLst>
              </p:cNvPr>
              <p:cNvSpPr/>
              <p:nvPr/>
            </p:nvSpPr>
            <p:spPr>
              <a:xfrm>
                <a:off x="6014249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D9FEEBBA-5737-4076-9118-6B514DF61CFC}"/>
                  </a:ext>
                </a:extLst>
              </p:cNvPr>
              <p:cNvSpPr/>
              <p:nvPr/>
            </p:nvSpPr>
            <p:spPr>
              <a:xfrm>
                <a:off x="5710792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6109CFC6-C0B7-41D1-95BE-2CD4CE632B28}"/>
                  </a:ext>
                </a:extLst>
              </p:cNvPr>
              <p:cNvSpPr/>
              <p:nvPr/>
            </p:nvSpPr>
            <p:spPr>
              <a:xfrm>
                <a:off x="5407335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D9E26684-8C55-4CED-8AF3-5795FF7ED9B9}"/>
                  </a:ext>
                </a:extLst>
              </p:cNvPr>
              <p:cNvSpPr/>
              <p:nvPr/>
            </p:nvSpPr>
            <p:spPr>
              <a:xfrm>
                <a:off x="4800421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B6F66ACE-2D16-47FD-B30D-9E51B64D4CEE}"/>
                  </a:ext>
                </a:extLst>
              </p:cNvPr>
              <p:cNvSpPr/>
              <p:nvPr/>
            </p:nvSpPr>
            <p:spPr>
              <a:xfrm>
                <a:off x="4193507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74271225-088E-4032-881B-F95D2C258D0C}"/>
                  </a:ext>
                </a:extLst>
              </p:cNvPr>
              <p:cNvSpPr/>
              <p:nvPr/>
            </p:nvSpPr>
            <p:spPr>
              <a:xfrm>
                <a:off x="3586593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B9D96AD-3038-4166-A067-8B435911D3CA}"/>
                  </a:ext>
                </a:extLst>
              </p:cNvPr>
              <p:cNvSpPr/>
              <p:nvPr/>
            </p:nvSpPr>
            <p:spPr>
              <a:xfrm>
                <a:off x="3283136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87B3958-A917-4D39-BB2F-EF7859887A71}"/>
                  </a:ext>
                </a:extLst>
              </p:cNvPr>
              <p:cNvSpPr/>
              <p:nvPr/>
            </p:nvSpPr>
            <p:spPr>
              <a:xfrm>
                <a:off x="2979679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952662A-68ED-4450-8DF0-FDDABEAE1459}"/>
                  </a:ext>
                </a:extLst>
              </p:cNvPr>
              <p:cNvSpPr/>
              <p:nvPr/>
            </p:nvSpPr>
            <p:spPr>
              <a:xfrm>
                <a:off x="5103878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2D25B64-C35F-4878-84A0-0C5383C20986}"/>
                  </a:ext>
                </a:extLst>
              </p:cNvPr>
              <p:cNvSpPr/>
              <p:nvPr/>
            </p:nvSpPr>
            <p:spPr>
              <a:xfrm>
                <a:off x="4496964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9934D859-EE56-4825-A56A-CCB2B953F007}"/>
                  </a:ext>
                </a:extLst>
              </p:cNvPr>
              <p:cNvSpPr/>
              <p:nvPr/>
            </p:nvSpPr>
            <p:spPr>
              <a:xfrm>
                <a:off x="3890050" y="2975029"/>
                <a:ext cx="252000" cy="54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7D71C28-1585-46BF-8F51-A1D714748C9E}"/>
                </a:ext>
              </a:extLst>
            </p:cNvPr>
            <p:cNvGrpSpPr/>
            <p:nvPr/>
          </p:nvGrpSpPr>
          <p:grpSpPr>
            <a:xfrm>
              <a:off x="1886455" y="1497723"/>
              <a:ext cx="1783939" cy="1296000"/>
              <a:chOff x="-2162592" y="1467199"/>
              <a:chExt cx="1783939" cy="1296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4CAE388-AB84-4E1E-B618-6C958F8E29AA}"/>
                  </a:ext>
                </a:extLst>
              </p:cNvPr>
              <p:cNvGrpSpPr/>
              <p:nvPr/>
            </p:nvGrpSpPr>
            <p:grpSpPr>
              <a:xfrm>
                <a:off x="-2162592" y="1467199"/>
                <a:ext cx="1783939" cy="1296000"/>
                <a:chOff x="-2162592" y="1467199"/>
                <a:chExt cx="1783939" cy="1296000"/>
              </a:xfrm>
            </p:grpSpPr>
            <p:sp>
              <p:nvSpPr>
                <p:cNvPr id="64" name="순서도: 처리 63">
                  <a:extLst>
                    <a:ext uri="{FF2B5EF4-FFF2-40B4-BE49-F238E27FC236}">
                      <a16:creationId xmlns:a16="http://schemas.microsoft.com/office/drawing/2014/main" id="{A697F261-AE70-4B27-8805-08F28286E8F8}"/>
                    </a:ext>
                  </a:extLst>
                </p:cNvPr>
                <p:cNvSpPr/>
                <p:nvPr/>
              </p:nvSpPr>
              <p:spPr>
                <a:xfrm>
                  <a:off x="-828653" y="2331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처리 65">
                  <a:extLst>
                    <a:ext uri="{FF2B5EF4-FFF2-40B4-BE49-F238E27FC236}">
                      <a16:creationId xmlns:a16="http://schemas.microsoft.com/office/drawing/2014/main" id="{D94A4E2A-222F-4AD5-ACBB-CEF20F321494}"/>
                    </a:ext>
                  </a:extLst>
                </p:cNvPr>
                <p:cNvSpPr/>
                <p:nvPr/>
              </p:nvSpPr>
              <p:spPr>
                <a:xfrm>
                  <a:off x="-828653" y="1899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순서도: 처리 66">
                  <a:extLst>
                    <a:ext uri="{FF2B5EF4-FFF2-40B4-BE49-F238E27FC236}">
                      <a16:creationId xmlns:a16="http://schemas.microsoft.com/office/drawing/2014/main" id="{6B0E9CFE-D83E-4735-A140-50BCBCBC622D}"/>
                    </a:ext>
                  </a:extLst>
                </p:cNvPr>
                <p:cNvSpPr/>
                <p:nvPr/>
              </p:nvSpPr>
              <p:spPr>
                <a:xfrm>
                  <a:off x="-828653" y="1467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순서도: 처리 69">
                  <a:extLst>
                    <a:ext uri="{FF2B5EF4-FFF2-40B4-BE49-F238E27FC236}">
                      <a16:creationId xmlns:a16="http://schemas.microsoft.com/office/drawing/2014/main" id="{084D0BBC-10D1-461C-9C57-DEA542162412}"/>
                    </a:ext>
                  </a:extLst>
                </p:cNvPr>
                <p:cNvSpPr/>
                <p:nvPr/>
              </p:nvSpPr>
              <p:spPr>
                <a:xfrm>
                  <a:off x="-2162592" y="2331199"/>
                  <a:ext cx="450000" cy="432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순서도: 처리 70">
                  <a:extLst>
                    <a:ext uri="{FF2B5EF4-FFF2-40B4-BE49-F238E27FC236}">
                      <a16:creationId xmlns:a16="http://schemas.microsoft.com/office/drawing/2014/main" id="{D0A59EDA-DA4E-4BFA-98A9-EC3977F695BF}"/>
                    </a:ext>
                  </a:extLst>
                </p:cNvPr>
                <p:cNvSpPr/>
                <p:nvPr/>
              </p:nvSpPr>
              <p:spPr>
                <a:xfrm>
                  <a:off x="-2162592" y="1899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순서도: 처리 77">
                  <a:extLst>
                    <a:ext uri="{FF2B5EF4-FFF2-40B4-BE49-F238E27FC236}">
                      <a16:creationId xmlns:a16="http://schemas.microsoft.com/office/drawing/2014/main" id="{97AD1E43-9FC7-48E8-9704-C69D532CB82C}"/>
                    </a:ext>
                  </a:extLst>
                </p:cNvPr>
                <p:cNvSpPr/>
                <p:nvPr/>
              </p:nvSpPr>
              <p:spPr>
                <a:xfrm>
                  <a:off x="-1709071" y="2331199"/>
                  <a:ext cx="450000" cy="432000"/>
                </a:xfrm>
                <a:prstGeom prst="flowChartProcess">
                  <a:avLst/>
                </a:prstGeom>
                <a:solidFill>
                  <a:srgbClr val="7F7F7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순서도: 처리 78">
                  <a:extLst>
                    <a:ext uri="{FF2B5EF4-FFF2-40B4-BE49-F238E27FC236}">
                      <a16:creationId xmlns:a16="http://schemas.microsoft.com/office/drawing/2014/main" id="{4407A8E7-AAB2-4808-A6E5-64001001EBA1}"/>
                    </a:ext>
                  </a:extLst>
                </p:cNvPr>
                <p:cNvSpPr/>
                <p:nvPr/>
              </p:nvSpPr>
              <p:spPr>
                <a:xfrm>
                  <a:off x="-1260567" y="2331199"/>
                  <a:ext cx="450000" cy="432000"/>
                </a:xfrm>
                <a:prstGeom prst="flowChartProcess">
                  <a:avLst/>
                </a:prstGeom>
                <a:solidFill>
                  <a:srgbClr val="7F7F7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순서도: 처리 79">
                  <a:extLst>
                    <a:ext uri="{FF2B5EF4-FFF2-40B4-BE49-F238E27FC236}">
                      <a16:creationId xmlns:a16="http://schemas.microsoft.com/office/drawing/2014/main" id="{5F5A69F0-78AF-4696-887C-09AA4FFA5E25}"/>
                    </a:ext>
                  </a:extLst>
                </p:cNvPr>
                <p:cNvSpPr/>
                <p:nvPr/>
              </p:nvSpPr>
              <p:spPr>
                <a:xfrm>
                  <a:off x="-1709071" y="1899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순서도: 처리 80">
                  <a:extLst>
                    <a:ext uri="{FF2B5EF4-FFF2-40B4-BE49-F238E27FC236}">
                      <a16:creationId xmlns:a16="http://schemas.microsoft.com/office/drawing/2014/main" id="{1F5C3C4A-8864-41AE-AB1C-4BF3CCED1420}"/>
                    </a:ext>
                  </a:extLst>
                </p:cNvPr>
                <p:cNvSpPr/>
                <p:nvPr/>
              </p:nvSpPr>
              <p:spPr>
                <a:xfrm>
                  <a:off x="-1260567" y="1899199"/>
                  <a:ext cx="450000" cy="432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순서도: 처리 81">
                  <a:extLst>
                    <a:ext uri="{FF2B5EF4-FFF2-40B4-BE49-F238E27FC236}">
                      <a16:creationId xmlns:a16="http://schemas.microsoft.com/office/drawing/2014/main" id="{D702BA3D-54EE-41B4-BA91-AD04DB5C43DA}"/>
                    </a:ext>
                  </a:extLst>
                </p:cNvPr>
                <p:cNvSpPr/>
                <p:nvPr/>
              </p:nvSpPr>
              <p:spPr>
                <a:xfrm>
                  <a:off x="-2162592" y="1467199"/>
                  <a:ext cx="450000" cy="432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순서도: 처리 82">
                  <a:extLst>
                    <a:ext uri="{FF2B5EF4-FFF2-40B4-BE49-F238E27FC236}">
                      <a16:creationId xmlns:a16="http://schemas.microsoft.com/office/drawing/2014/main" id="{6DB56E48-54D0-4CD9-B777-8AD23077848F}"/>
                    </a:ext>
                  </a:extLst>
                </p:cNvPr>
                <p:cNvSpPr/>
                <p:nvPr/>
              </p:nvSpPr>
              <p:spPr>
                <a:xfrm>
                  <a:off x="-1709071" y="1467199"/>
                  <a:ext cx="450000" cy="432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순서도: 처리 95">
                  <a:extLst>
                    <a:ext uri="{FF2B5EF4-FFF2-40B4-BE49-F238E27FC236}">
                      <a16:creationId xmlns:a16="http://schemas.microsoft.com/office/drawing/2014/main" id="{E0F75101-C2B2-4EA1-950A-50E814A24FBD}"/>
                    </a:ext>
                  </a:extLst>
                </p:cNvPr>
                <p:cNvSpPr/>
                <p:nvPr/>
              </p:nvSpPr>
              <p:spPr>
                <a:xfrm>
                  <a:off x="-1260567" y="1467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52455F8-8F68-47B0-AE2D-BDFA8E60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99159" y="1953199"/>
                <a:ext cx="360000" cy="32400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91CE1838-48CC-4719-84DF-5384754F0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208350" y="1521199"/>
                <a:ext cx="360000" cy="324000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356E36A-9726-4F0E-B333-4A0611565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2424" y="1547139"/>
                <a:ext cx="360000" cy="324000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1FF08933-6CF1-44AA-AB9D-3F0A14E3B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83653" y="1951079"/>
                <a:ext cx="360000" cy="324000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F4408752-C77D-4E2A-B17F-E65093AF9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53781" y="1953199"/>
                <a:ext cx="360000" cy="324000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EA8BBD0-C21D-403D-BFAD-926CE4497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99455" y="2388118"/>
                <a:ext cx="360000" cy="324000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CA61590-417B-41EB-AA93-9335DC759010}"/>
                </a:ext>
              </a:extLst>
            </p:cNvPr>
            <p:cNvGrpSpPr/>
            <p:nvPr/>
          </p:nvGrpSpPr>
          <p:grpSpPr>
            <a:xfrm>
              <a:off x="4477471" y="1514049"/>
              <a:ext cx="1783939" cy="1296000"/>
              <a:chOff x="4477471" y="1514049"/>
              <a:chExt cx="1783939" cy="1296000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4FCCFC64-6CD1-4B5F-AA25-8DD1D78CCB59}"/>
                  </a:ext>
                </a:extLst>
              </p:cNvPr>
              <p:cNvGrpSpPr/>
              <p:nvPr/>
            </p:nvGrpSpPr>
            <p:grpSpPr>
              <a:xfrm>
                <a:off x="4477471" y="1514049"/>
                <a:ext cx="1783939" cy="1296000"/>
                <a:chOff x="-2162592" y="1467199"/>
                <a:chExt cx="1783939" cy="1296000"/>
              </a:xfrm>
              <a:solidFill>
                <a:srgbClr val="7F7F7F"/>
              </a:solidFill>
            </p:grpSpPr>
            <p:sp>
              <p:nvSpPr>
                <p:cNvPr id="146" name="순서도: 처리 145">
                  <a:extLst>
                    <a:ext uri="{FF2B5EF4-FFF2-40B4-BE49-F238E27FC236}">
                      <a16:creationId xmlns:a16="http://schemas.microsoft.com/office/drawing/2014/main" id="{39D0A521-F8DF-41CD-AA25-8B4BFF8B8E97}"/>
                    </a:ext>
                  </a:extLst>
                </p:cNvPr>
                <p:cNvSpPr/>
                <p:nvPr/>
              </p:nvSpPr>
              <p:spPr>
                <a:xfrm>
                  <a:off x="-828653" y="2331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순서도: 처리 146">
                  <a:extLst>
                    <a:ext uri="{FF2B5EF4-FFF2-40B4-BE49-F238E27FC236}">
                      <a16:creationId xmlns:a16="http://schemas.microsoft.com/office/drawing/2014/main" id="{22BEB6F3-18F1-469C-99CE-DDE0B95443C1}"/>
                    </a:ext>
                  </a:extLst>
                </p:cNvPr>
                <p:cNvSpPr/>
                <p:nvPr/>
              </p:nvSpPr>
              <p:spPr>
                <a:xfrm>
                  <a:off x="-828653" y="1899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순서도: 처리 148">
                  <a:extLst>
                    <a:ext uri="{FF2B5EF4-FFF2-40B4-BE49-F238E27FC236}">
                      <a16:creationId xmlns:a16="http://schemas.microsoft.com/office/drawing/2014/main" id="{D0817767-9A37-401F-AEEE-5BD4A190AF3D}"/>
                    </a:ext>
                  </a:extLst>
                </p:cNvPr>
                <p:cNvSpPr/>
                <p:nvPr/>
              </p:nvSpPr>
              <p:spPr>
                <a:xfrm>
                  <a:off x="-828653" y="1467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순서도: 처리 149">
                  <a:extLst>
                    <a:ext uri="{FF2B5EF4-FFF2-40B4-BE49-F238E27FC236}">
                      <a16:creationId xmlns:a16="http://schemas.microsoft.com/office/drawing/2014/main" id="{86A60D8D-3D98-4816-ACFB-96CB100F7C78}"/>
                    </a:ext>
                  </a:extLst>
                </p:cNvPr>
                <p:cNvSpPr/>
                <p:nvPr/>
              </p:nvSpPr>
              <p:spPr>
                <a:xfrm>
                  <a:off x="-2162592" y="2331199"/>
                  <a:ext cx="450000" cy="432000"/>
                </a:xfrm>
                <a:prstGeom prst="flowChartProcess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순서도: 처리 150">
                  <a:extLst>
                    <a:ext uri="{FF2B5EF4-FFF2-40B4-BE49-F238E27FC236}">
                      <a16:creationId xmlns:a16="http://schemas.microsoft.com/office/drawing/2014/main" id="{3D1E84DE-911F-4ED7-8700-9D0CC42157A0}"/>
                    </a:ext>
                  </a:extLst>
                </p:cNvPr>
                <p:cNvSpPr/>
                <p:nvPr/>
              </p:nvSpPr>
              <p:spPr>
                <a:xfrm>
                  <a:off x="-2162592" y="1899199"/>
                  <a:ext cx="450000" cy="432000"/>
                </a:xfrm>
                <a:prstGeom prst="flowChartProcess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순서도: 처리 151">
                  <a:extLst>
                    <a:ext uri="{FF2B5EF4-FFF2-40B4-BE49-F238E27FC236}">
                      <a16:creationId xmlns:a16="http://schemas.microsoft.com/office/drawing/2014/main" id="{A268C655-FBFF-4176-8300-21341D2C4D3C}"/>
                    </a:ext>
                  </a:extLst>
                </p:cNvPr>
                <p:cNvSpPr/>
                <p:nvPr/>
              </p:nvSpPr>
              <p:spPr>
                <a:xfrm>
                  <a:off x="-1709071" y="2331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순서도: 처리 152">
                  <a:extLst>
                    <a:ext uri="{FF2B5EF4-FFF2-40B4-BE49-F238E27FC236}">
                      <a16:creationId xmlns:a16="http://schemas.microsoft.com/office/drawing/2014/main" id="{D24228B0-71A9-480E-86B9-0157AC39B3D0}"/>
                    </a:ext>
                  </a:extLst>
                </p:cNvPr>
                <p:cNvSpPr/>
                <p:nvPr/>
              </p:nvSpPr>
              <p:spPr>
                <a:xfrm>
                  <a:off x="-1260567" y="2331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순서도: 처리 153">
                  <a:extLst>
                    <a:ext uri="{FF2B5EF4-FFF2-40B4-BE49-F238E27FC236}">
                      <a16:creationId xmlns:a16="http://schemas.microsoft.com/office/drawing/2014/main" id="{41F32E78-4BAA-43E1-B1B2-A0FDEE1D956C}"/>
                    </a:ext>
                  </a:extLst>
                </p:cNvPr>
                <p:cNvSpPr/>
                <p:nvPr/>
              </p:nvSpPr>
              <p:spPr>
                <a:xfrm>
                  <a:off x="-1709071" y="1899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순서도: 처리 155">
                  <a:extLst>
                    <a:ext uri="{FF2B5EF4-FFF2-40B4-BE49-F238E27FC236}">
                      <a16:creationId xmlns:a16="http://schemas.microsoft.com/office/drawing/2014/main" id="{D35A7537-641F-4712-8E82-F4413E28A429}"/>
                    </a:ext>
                  </a:extLst>
                </p:cNvPr>
                <p:cNvSpPr/>
                <p:nvPr/>
              </p:nvSpPr>
              <p:spPr>
                <a:xfrm>
                  <a:off x="-1260567" y="1899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순서도: 처리 156">
                  <a:extLst>
                    <a:ext uri="{FF2B5EF4-FFF2-40B4-BE49-F238E27FC236}">
                      <a16:creationId xmlns:a16="http://schemas.microsoft.com/office/drawing/2014/main" id="{8E8F06E5-557C-4EB8-8144-B7E669F7A938}"/>
                    </a:ext>
                  </a:extLst>
                </p:cNvPr>
                <p:cNvSpPr/>
                <p:nvPr/>
              </p:nvSpPr>
              <p:spPr>
                <a:xfrm>
                  <a:off x="-2162592" y="1467199"/>
                  <a:ext cx="450000" cy="432000"/>
                </a:xfrm>
                <a:prstGeom prst="flowChartProcess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순서도: 처리 157">
                  <a:extLst>
                    <a:ext uri="{FF2B5EF4-FFF2-40B4-BE49-F238E27FC236}">
                      <a16:creationId xmlns:a16="http://schemas.microsoft.com/office/drawing/2014/main" id="{3DFE18F5-6C37-488C-BD20-82D2F41A72E3}"/>
                    </a:ext>
                  </a:extLst>
                </p:cNvPr>
                <p:cNvSpPr/>
                <p:nvPr/>
              </p:nvSpPr>
              <p:spPr>
                <a:xfrm>
                  <a:off x="-1709071" y="1467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순서도: 처리 158">
                  <a:extLst>
                    <a:ext uri="{FF2B5EF4-FFF2-40B4-BE49-F238E27FC236}">
                      <a16:creationId xmlns:a16="http://schemas.microsoft.com/office/drawing/2014/main" id="{67676D66-FAD9-4BA3-AE6F-798619C225F1}"/>
                    </a:ext>
                  </a:extLst>
                </p:cNvPr>
                <p:cNvSpPr/>
                <p:nvPr/>
              </p:nvSpPr>
              <p:spPr>
                <a:xfrm>
                  <a:off x="-1260567" y="1467199"/>
                  <a:ext cx="450000" cy="432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4" name="그림 10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132ABC8-7D23-489F-8BC4-F17A59525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499" y="1616177"/>
                <a:ext cx="992521" cy="992521"/>
              </a:xfrm>
              <a:prstGeom prst="rect">
                <a:avLst/>
              </a:prstGeom>
            </p:spPr>
          </p:pic>
        </p:grp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798F67A-7A6A-4FD8-BD08-8CD26424231D}"/>
              </a:ext>
            </a:extLst>
          </p:cNvPr>
          <p:cNvGrpSpPr/>
          <p:nvPr/>
        </p:nvGrpSpPr>
        <p:grpSpPr>
          <a:xfrm>
            <a:off x="1599250" y="3801525"/>
            <a:ext cx="5040000" cy="2520000"/>
            <a:chOff x="1598395" y="1062368"/>
            <a:chExt cx="5040000" cy="2520000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DB7F156C-1481-4E69-9804-291478059B22}"/>
                </a:ext>
              </a:extLst>
            </p:cNvPr>
            <p:cNvSpPr/>
            <p:nvPr/>
          </p:nvSpPr>
          <p:spPr>
            <a:xfrm>
              <a:off x="1598395" y="1062368"/>
              <a:ext cx="5040000" cy="25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8F36E5A4-A40E-4057-8DF8-05BE23E43E3D}"/>
                </a:ext>
              </a:extLst>
            </p:cNvPr>
            <p:cNvSpPr/>
            <p:nvPr/>
          </p:nvSpPr>
          <p:spPr>
            <a:xfrm>
              <a:off x="1641338" y="1069292"/>
              <a:ext cx="234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스테이지 내의 단계</a:t>
              </a:r>
              <a:endParaRPr lang="ko-KR" altLang="en-US" dirty="0"/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560DA818-FC92-41F2-BFA1-23C0A9C81879}"/>
                </a:ext>
              </a:extLst>
            </p:cNvPr>
            <p:cNvSpPr/>
            <p:nvPr/>
          </p:nvSpPr>
          <p:spPr>
            <a:xfrm>
              <a:off x="5392629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자동</a:t>
              </a:r>
              <a:endParaRPr lang="ko-KR" altLang="en-US" sz="1600" dirty="0"/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72E90E77-70D9-4508-B051-81F8A161A7A8}"/>
                </a:ext>
              </a:extLst>
            </p:cNvPr>
            <p:cNvSpPr/>
            <p:nvPr/>
          </p:nvSpPr>
          <p:spPr>
            <a:xfrm>
              <a:off x="5826592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배속</a:t>
              </a:r>
              <a:endParaRPr lang="ko-KR" altLang="en-US" sz="1600" dirty="0"/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14AD8EAA-1323-4A0F-9DF8-D88905CCABB2}"/>
                </a:ext>
              </a:extLst>
            </p:cNvPr>
            <p:cNvSpPr/>
            <p:nvPr/>
          </p:nvSpPr>
          <p:spPr>
            <a:xfrm>
              <a:off x="6260555" y="1069292"/>
              <a:ext cx="360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/>
                <a:t>설정</a:t>
              </a:r>
              <a:endParaRPr lang="ko-KR" altLang="en-US" sz="1600" dirty="0"/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554BBBE0-69F2-46D3-84B1-C8DD7534C80A}"/>
                </a:ext>
              </a:extLst>
            </p:cNvPr>
            <p:cNvSpPr/>
            <p:nvPr/>
          </p:nvSpPr>
          <p:spPr>
            <a:xfrm>
              <a:off x="4149878" y="1112717"/>
              <a:ext cx="1080000" cy="2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dirty="0" err="1"/>
                <a:t>행동력</a:t>
              </a:r>
              <a:r>
                <a:rPr lang="ko-KR" altLang="en-US" sz="1200" dirty="0"/>
                <a:t> 수치</a:t>
              </a:r>
              <a:endParaRPr lang="ko-KR" altLang="en-US" sz="1600" dirty="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DC562E04-E90C-4F8E-BC7B-191A78C62EDA}"/>
              </a:ext>
            </a:extLst>
          </p:cNvPr>
          <p:cNvGrpSpPr/>
          <p:nvPr/>
        </p:nvGrpSpPr>
        <p:grpSpPr>
          <a:xfrm>
            <a:off x="1886455" y="4236880"/>
            <a:ext cx="1783939" cy="1296000"/>
            <a:chOff x="-2162592" y="1467199"/>
            <a:chExt cx="1783939" cy="1296000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1F5B28E1-8BED-4A9F-98B8-A02552226261}"/>
                </a:ext>
              </a:extLst>
            </p:cNvPr>
            <p:cNvGrpSpPr/>
            <p:nvPr/>
          </p:nvGrpSpPr>
          <p:grpSpPr>
            <a:xfrm>
              <a:off x="-2162592" y="1467199"/>
              <a:ext cx="1783939" cy="1296000"/>
              <a:chOff x="-2162592" y="1467199"/>
              <a:chExt cx="1783939" cy="1296000"/>
            </a:xfrm>
          </p:grpSpPr>
          <p:sp>
            <p:nvSpPr>
              <p:cNvPr id="222" name="순서도: 처리 221">
                <a:extLst>
                  <a:ext uri="{FF2B5EF4-FFF2-40B4-BE49-F238E27FC236}">
                    <a16:creationId xmlns:a16="http://schemas.microsoft.com/office/drawing/2014/main" id="{A32C470B-5AE0-4BAA-9F69-93D53B31B8C3}"/>
                  </a:ext>
                </a:extLst>
              </p:cNvPr>
              <p:cNvSpPr/>
              <p:nvPr/>
            </p:nvSpPr>
            <p:spPr>
              <a:xfrm>
                <a:off x="-828653" y="2331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순서도: 처리 222">
                <a:extLst>
                  <a:ext uri="{FF2B5EF4-FFF2-40B4-BE49-F238E27FC236}">
                    <a16:creationId xmlns:a16="http://schemas.microsoft.com/office/drawing/2014/main" id="{353BBAEF-2E23-4C91-B5F8-A511871A433C}"/>
                  </a:ext>
                </a:extLst>
              </p:cNvPr>
              <p:cNvSpPr/>
              <p:nvPr/>
            </p:nvSpPr>
            <p:spPr>
              <a:xfrm>
                <a:off x="-828653" y="1899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순서도: 처리 223">
                <a:extLst>
                  <a:ext uri="{FF2B5EF4-FFF2-40B4-BE49-F238E27FC236}">
                    <a16:creationId xmlns:a16="http://schemas.microsoft.com/office/drawing/2014/main" id="{CCA5E3FC-862E-4F70-877A-82291549D982}"/>
                  </a:ext>
                </a:extLst>
              </p:cNvPr>
              <p:cNvSpPr/>
              <p:nvPr/>
            </p:nvSpPr>
            <p:spPr>
              <a:xfrm>
                <a:off x="-828653" y="1467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순서도: 처리 224">
                <a:extLst>
                  <a:ext uri="{FF2B5EF4-FFF2-40B4-BE49-F238E27FC236}">
                    <a16:creationId xmlns:a16="http://schemas.microsoft.com/office/drawing/2014/main" id="{5CE4F2B4-9223-40B5-91C9-CCFA782E1FAB}"/>
                  </a:ext>
                </a:extLst>
              </p:cNvPr>
              <p:cNvSpPr/>
              <p:nvPr/>
            </p:nvSpPr>
            <p:spPr>
              <a:xfrm>
                <a:off x="-2162592" y="2331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순서도: 처리 225">
                <a:extLst>
                  <a:ext uri="{FF2B5EF4-FFF2-40B4-BE49-F238E27FC236}">
                    <a16:creationId xmlns:a16="http://schemas.microsoft.com/office/drawing/2014/main" id="{E337F29D-45C7-4D2F-9DD8-2E064E315DE1}"/>
                  </a:ext>
                </a:extLst>
              </p:cNvPr>
              <p:cNvSpPr/>
              <p:nvPr/>
            </p:nvSpPr>
            <p:spPr>
              <a:xfrm>
                <a:off x="-2162592" y="1899199"/>
                <a:ext cx="450000" cy="432000"/>
              </a:xfrm>
              <a:prstGeom prst="flowChartProcess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7" name="순서도: 처리 226">
                <a:extLst>
                  <a:ext uri="{FF2B5EF4-FFF2-40B4-BE49-F238E27FC236}">
                    <a16:creationId xmlns:a16="http://schemas.microsoft.com/office/drawing/2014/main" id="{6E7422D3-FB00-41F5-A83D-13B5D079493D}"/>
                  </a:ext>
                </a:extLst>
              </p:cNvPr>
              <p:cNvSpPr/>
              <p:nvPr/>
            </p:nvSpPr>
            <p:spPr>
              <a:xfrm>
                <a:off x="-1709071" y="2331199"/>
                <a:ext cx="450000" cy="432000"/>
              </a:xfrm>
              <a:prstGeom prst="flowChartProcess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순서도: 처리 227">
                <a:extLst>
                  <a:ext uri="{FF2B5EF4-FFF2-40B4-BE49-F238E27FC236}">
                    <a16:creationId xmlns:a16="http://schemas.microsoft.com/office/drawing/2014/main" id="{C6FD6B75-04BD-4FF2-860F-3B4E88F60F11}"/>
                  </a:ext>
                </a:extLst>
              </p:cNvPr>
              <p:cNvSpPr/>
              <p:nvPr/>
            </p:nvSpPr>
            <p:spPr>
              <a:xfrm>
                <a:off x="-1260567" y="2331199"/>
                <a:ext cx="450000" cy="432000"/>
              </a:xfrm>
              <a:prstGeom prst="flowChartProcess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순서도: 처리 228">
                <a:extLst>
                  <a:ext uri="{FF2B5EF4-FFF2-40B4-BE49-F238E27FC236}">
                    <a16:creationId xmlns:a16="http://schemas.microsoft.com/office/drawing/2014/main" id="{55E5ED38-3A46-476C-BF36-1DEE07787929}"/>
                  </a:ext>
                </a:extLst>
              </p:cNvPr>
              <p:cNvSpPr/>
              <p:nvPr/>
            </p:nvSpPr>
            <p:spPr>
              <a:xfrm>
                <a:off x="-1709071" y="1899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순서도: 처리 229">
                <a:extLst>
                  <a:ext uri="{FF2B5EF4-FFF2-40B4-BE49-F238E27FC236}">
                    <a16:creationId xmlns:a16="http://schemas.microsoft.com/office/drawing/2014/main" id="{9FEAB513-361F-4E59-92DC-E4F55ECF7B8A}"/>
                  </a:ext>
                </a:extLst>
              </p:cNvPr>
              <p:cNvSpPr/>
              <p:nvPr/>
            </p:nvSpPr>
            <p:spPr>
              <a:xfrm>
                <a:off x="-1260567" y="1899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순서도: 처리 230">
                <a:extLst>
                  <a:ext uri="{FF2B5EF4-FFF2-40B4-BE49-F238E27FC236}">
                    <a16:creationId xmlns:a16="http://schemas.microsoft.com/office/drawing/2014/main" id="{88FCAC3C-5DDE-4116-B31E-FE7F5ACA8403}"/>
                  </a:ext>
                </a:extLst>
              </p:cNvPr>
              <p:cNvSpPr/>
              <p:nvPr/>
            </p:nvSpPr>
            <p:spPr>
              <a:xfrm>
                <a:off x="-2162592" y="1467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순서도: 처리 231">
                <a:extLst>
                  <a:ext uri="{FF2B5EF4-FFF2-40B4-BE49-F238E27FC236}">
                    <a16:creationId xmlns:a16="http://schemas.microsoft.com/office/drawing/2014/main" id="{05FB6D3E-F719-4E1B-B52A-4A85A060F9CF}"/>
                  </a:ext>
                </a:extLst>
              </p:cNvPr>
              <p:cNvSpPr/>
              <p:nvPr/>
            </p:nvSpPr>
            <p:spPr>
              <a:xfrm>
                <a:off x="-1709071" y="1467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순서도: 처리 232">
                <a:extLst>
                  <a:ext uri="{FF2B5EF4-FFF2-40B4-BE49-F238E27FC236}">
                    <a16:creationId xmlns:a16="http://schemas.microsoft.com/office/drawing/2014/main" id="{550D3852-28BB-4C4D-8B04-DDE09BF9499C}"/>
                  </a:ext>
                </a:extLst>
              </p:cNvPr>
              <p:cNvSpPr/>
              <p:nvPr/>
            </p:nvSpPr>
            <p:spPr>
              <a:xfrm>
                <a:off x="-1260567" y="1467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196BAFE8-2546-4EC5-9A3E-A5C27D805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08350" y="1521199"/>
              <a:ext cx="360000" cy="324000"/>
            </a:xfrm>
            <a:prstGeom prst="rect">
              <a:avLst/>
            </a:prstGeom>
          </p:spPr>
        </p:pic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BE09AB7A-0CE9-4735-A2F2-4146503AE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2424" y="1547139"/>
              <a:ext cx="360000" cy="324000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92502ACF-FCB2-4C8B-B17A-AA3C2FC9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3653" y="1951079"/>
              <a:ext cx="360000" cy="324000"/>
            </a:xfrm>
            <a:prstGeom prst="rect">
              <a:avLst/>
            </a:prstGeom>
          </p:spPr>
        </p:pic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E6C1EEB9-E980-4C62-9783-EB3E62BA0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53781" y="1953199"/>
              <a:ext cx="360000" cy="324000"/>
            </a:xfrm>
            <a:prstGeom prst="rect">
              <a:avLst/>
            </a:prstGeom>
          </p:spPr>
        </p:pic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52B89D2B-811B-4907-A867-406EAF12D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99455" y="2388118"/>
              <a:ext cx="360000" cy="324000"/>
            </a:xfrm>
            <a:prstGeom prst="rect">
              <a:avLst/>
            </a:prstGeom>
          </p:spPr>
        </p:pic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AA05BC3F-9CBE-4651-837B-8AFEEB732124}"/>
              </a:ext>
            </a:extLst>
          </p:cNvPr>
          <p:cNvGrpSpPr/>
          <p:nvPr/>
        </p:nvGrpSpPr>
        <p:grpSpPr>
          <a:xfrm>
            <a:off x="4397234" y="4236880"/>
            <a:ext cx="1783939" cy="1296000"/>
            <a:chOff x="-2162592" y="1467199"/>
            <a:chExt cx="1783939" cy="1296000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DD8357FA-944A-4FAD-BEF0-60BC25C7E0B5}"/>
                </a:ext>
              </a:extLst>
            </p:cNvPr>
            <p:cNvGrpSpPr/>
            <p:nvPr/>
          </p:nvGrpSpPr>
          <p:grpSpPr>
            <a:xfrm>
              <a:off x="-2162592" y="1467199"/>
              <a:ext cx="1783939" cy="1296000"/>
              <a:chOff x="-2162592" y="1467199"/>
              <a:chExt cx="1783939" cy="1296000"/>
            </a:xfrm>
          </p:grpSpPr>
          <p:sp>
            <p:nvSpPr>
              <p:cNvPr id="261" name="순서도: 처리 260">
                <a:extLst>
                  <a:ext uri="{FF2B5EF4-FFF2-40B4-BE49-F238E27FC236}">
                    <a16:creationId xmlns:a16="http://schemas.microsoft.com/office/drawing/2014/main" id="{402D0250-1DB5-43EE-9B95-DB22E69B7E9A}"/>
                  </a:ext>
                </a:extLst>
              </p:cNvPr>
              <p:cNvSpPr/>
              <p:nvPr/>
            </p:nvSpPr>
            <p:spPr>
              <a:xfrm>
                <a:off x="-828653" y="2331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순서도: 처리 261">
                <a:extLst>
                  <a:ext uri="{FF2B5EF4-FFF2-40B4-BE49-F238E27FC236}">
                    <a16:creationId xmlns:a16="http://schemas.microsoft.com/office/drawing/2014/main" id="{8260C2FF-09C5-4671-B6C3-37AD0A15BE14}"/>
                  </a:ext>
                </a:extLst>
              </p:cNvPr>
              <p:cNvSpPr/>
              <p:nvPr/>
            </p:nvSpPr>
            <p:spPr>
              <a:xfrm>
                <a:off x="-828653" y="1899199"/>
                <a:ext cx="450000" cy="432000"/>
              </a:xfrm>
              <a:prstGeom prst="flowChartProcess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3" name="순서도: 처리 262">
                <a:extLst>
                  <a:ext uri="{FF2B5EF4-FFF2-40B4-BE49-F238E27FC236}">
                    <a16:creationId xmlns:a16="http://schemas.microsoft.com/office/drawing/2014/main" id="{1CDE1327-39C4-40FE-B52B-103B3B9A0E5B}"/>
                  </a:ext>
                </a:extLst>
              </p:cNvPr>
              <p:cNvSpPr/>
              <p:nvPr/>
            </p:nvSpPr>
            <p:spPr>
              <a:xfrm>
                <a:off x="-828653" y="1467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순서도: 처리 263">
                <a:extLst>
                  <a:ext uri="{FF2B5EF4-FFF2-40B4-BE49-F238E27FC236}">
                    <a16:creationId xmlns:a16="http://schemas.microsoft.com/office/drawing/2014/main" id="{5850F1DE-6703-48FF-82AF-14558B0B5620}"/>
                  </a:ext>
                </a:extLst>
              </p:cNvPr>
              <p:cNvSpPr/>
              <p:nvPr/>
            </p:nvSpPr>
            <p:spPr>
              <a:xfrm>
                <a:off x="-2162592" y="2331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순서도: 처리 264">
                <a:extLst>
                  <a:ext uri="{FF2B5EF4-FFF2-40B4-BE49-F238E27FC236}">
                    <a16:creationId xmlns:a16="http://schemas.microsoft.com/office/drawing/2014/main" id="{C49BE826-8A02-456E-ACCE-3E537D016C98}"/>
                  </a:ext>
                </a:extLst>
              </p:cNvPr>
              <p:cNvSpPr/>
              <p:nvPr/>
            </p:nvSpPr>
            <p:spPr>
              <a:xfrm>
                <a:off x="-2162592" y="1899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순서도: 처리 265">
                <a:extLst>
                  <a:ext uri="{FF2B5EF4-FFF2-40B4-BE49-F238E27FC236}">
                    <a16:creationId xmlns:a16="http://schemas.microsoft.com/office/drawing/2014/main" id="{6A2F2047-6D8D-4561-9184-8A42DB375C05}"/>
                  </a:ext>
                </a:extLst>
              </p:cNvPr>
              <p:cNvSpPr/>
              <p:nvPr/>
            </p:nvSpPr>
            <p:spPr>
              <a:xfrm>
                <a:off x="-1709071" y="2331199"/>
                <a:ext cx="450000" cy="432000"/>
              </a:xfrm>
              <a:prstGeom prst="flowChartProcess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순서도: 처리 266">
                <a:extLst>
                  <a:ext uri="{FF2B5EF4-FFF2-40B4-BE49-F238E27FC236}">
                    <a16:creationId xmlns:a16="http://schemas.microsoft.com/office/drawing/2014/main" id="{9AE9D91B-AD04-401F-849F-9DA199469A90}"/>
                  </a:ext>
                </a:extLst>
              </p:cNvPr>
              <p:cNvSpPr/>
              <p:nvPr/>
            </p:nvSpPr>
            <p:spPr>
              <a:xfrm>
                <a:off x="-1260567" y="2331199"/>
                <a:ext cx="450000" cy="432000"/>
              </a:xfrm>
              <a:prstGeom prst="flowChartProcess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순서도: 처리 267">
                <a:extLst>
                  <a:ext uri="{FF2B5EF4-FFF2-40B4-BE49-F238E27FC236}">
                    <a16:creationId xmlns:a16="http://schemas.microsoft.com/office/drawing/2014/main" id="{9EFDC4B5-A29E-4A49-A06C-C5038E17ED22}"/>
                  </a:ext>
                </a:extLst>
              </p:cNvPr>
              <p:cNvSpPr/>
              <p:nvPr/>
            </p:nvSpPr>
            <p:spPr>
              <a:xfrm>
                <a:off x="-1709071" y="1899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순서도: 처리 268">
                <a:extLst>
                  <a:ext uri="{FF2B5EF4-FFF2-40B4-BE49-F238E27FC236}">
                    <a16:creationId xmlns:a16="http://schemas.microsoft.com/office/drawing/2014/main" id="{EE1C3202-6260-4ECB-A3BC-D6DE2FA9EB05}"/>
                  </a:ext>
                </a:extLst>
              </p:cNvPr>
              <p:cNvSpPr/>
              <p:nvPr/>
            </p:nvSpPr>
            <p:spPr>
              <a:xfrm>
                <a:off x="-1260567" y="1899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순서도: 처리 269">
                <a:extLst>
                  <a:ext uri="{FF2B5EF4-FFF2-40B4-BE49-F238E27FC236}">
                    <a16:creationId xmlns:a16="http://schemas.microsoft.com/office/drawing/2014/main" id="{04669B39-D3E7-4C6F-8921-C5E3B17985AD}"/>
                  </a:ext>
                </a:extLst>
              </p:cNvPr>
              <p:cNvSpPr/>
              <p:nvPr/>
            </p:nvSpPr>
            <p:spPr>
              <a:xfrm>
                <a:off x="-2162592" y="1467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순서도: 처리 270">
                <a:extLst>
                  <a:ext uri="{FF2B5EF4-FFF2-40B4-BE49-F238E27FC236}">
                    <a16:creationId xmlns:a16="http://schemas.microsoft.com/office/drawing/2014/main" id="{4FD61741-C7D8-4B2E-B080-26FA95CFD30C}"/>
                  </a:ext>
                </a:extLst>
              </p:cNvPr>
              <p:cNvSpPr/>
              <p:nvPr/>
            </p:nvSpPr>
            <p:spPr>
              <a:xfrm>
                <a:off x="-1709071" y="1467199"/>
                <a:ext cx="450000" cy="432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순서도: 처리 271">
                <a:extLst>
                  <a:ext uri="{FF2B5EF4-FFF2-40B4-BE49-F238E27FC236}">
                    <a16:creationId xmlns:a16="http://schemas.microsoft.com/office/drawing/2014/main" id="{76B80146-2B70-4299-A1DE-DA305F4757EA}"/>
                  </a:ext>
                </a:extLst>
              </p:cNvPr>
              <p:cNvSpPr/>
              <p:nvPr/>
            </p:nvSpPr>
            <p:spPr>
              <a:xfrm>
                <a:off x="-1260567" y="1467199"/>
                <a:ext cx="450000" cy="432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18249629-050B-4AFA-986D-3788CCF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99159" y="1953199"/>
              <a:ext cx="360000" cy="324000"/>
            </a:xfrm>
            <a:prstGeom prst="rect">
              <a:avLst/>
            </a:prstGeom>
          </p:spPr>
        </p:pic>
        <p:pic>
          <p:nvPicPr>
            <p:cNvPr id="256" name="그림 255">
              <a:extLst>
                <a:ext uri="{FF2B5EF4-FFF2-40B4-BE49-F238E27FC236}">
                  <a16:creationId xmlns:a16="http://schemas.microsoft.com/office/drawing/2014/main" id="{8A015065-70D7-4A76-B85F-B8ED84BD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08350" y="1521199"/>
              <a:ext cx="360000" cy="324000"/>
            </a:xfrm>
            <a:prstGeom prst="rect">
              <a:avLst/>
            </a:prstGeom>
          </p:spPr>
        </p:pic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EE40A063-F0D7-49AC-9DBF-03754D16C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2424" y="1547139"/>
              <a:ext cx="360000" cy="324000"/>
            </a:xfrm>
            <a:prstGeom prst="rect">
              <a:avLst/>
            </a:prstGeom>
          </p:spPr>
        </p:pic>
        <p:pic>
          <p:nvPicPr>
            <p:cNvPr id="259" name="그림 258">
              <a:extLst>
                <a:ext uri="{FF2B5EF4-FFF2-40B4-BE49-F238E27FC236}">
                  <a16:creationId xmlns:a16="http://schemas.microsoft.com/office/drawing/2014/main" id="{65D888A8-A3A2-4439-A7F3-1908844E1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53781" y="1953199"/>
              <a:ext cx="360000" cy="324000"/>
            </a:xfrm>
            <a:prstGeom prst="rect">
              <a:avLst/>
            </a:prstGeom>
          </p:spPr>
        </p:pic>
        <p:pic>
          <p:nvPicPr>
            <p:cNvPr id="260" name="그림 259">
              <a:extLst>
                <a:ext uri="{FF2B5EF4-FFF2-40B4-BE49-F238E27FC236}">
                  <a16:creationId xmlns:a16="http://schemas.microsoft.com/office/drawing/2014/main" id="{B50A8E7D-66DC-491E-B090-18924708D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99455" y="2388118"/>
              <a:ext cx="360000" cy="324000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DAE588-5FD7-4886-AAE6-035F950DFF89}"/>
              </a:ext>
            </a:extLst>
          </p:cNvPr>
          <p:cNvSpPr/>
          <p:nvPr/>
        </p:nvSpPr>
        <p:spPr>
          <a:xfrm>
            <a:off x="1771586" y="3245030"/>
            <a:ext cx="729018" cy="2813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/>
              <a:t>종료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5681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A5239C-9968-420F-8F08-EAEC6F82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난이도 조절요소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8A6CDF-A57D-4422-AC7E-D31586296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몬스터의 수와 능력치</a:t>
            </a:r>
            <a:r>
              <a:rPr lang="en-US" altLang="ko-KR" dirty="0"/>
              <a:t>, </a:t>
            </a:r>
            <a:r>
              <a:rPr lang="ko-KR" altLang="en-US" dirty="0"/>
              <a:t>적의 </a:t>
            </a:r>
            <a:r>
              <a:rPr lang="ko-KR" altLang="en-US" dirty="0" err="1"/>
              <a:t>행동력</a:t>
            </a:r>
            <a:r>
              <a:rPr lang="ko-KR" altLang="en-US" dirty="0"/>
              <a:t> 추가 </a:t>
            </a:r>
            <a:r>
              <a:rPr lang="ko-KR" altLang="en-US" dirty="0" err="1"/>
              <a:t>수치값</a:t>
            </a:r>
            <a:r>
              <a:rPr lang="ko-KR" altLang="en-US" dirty="0"/>
              <a:t> 조정 등으로 난이도를 조절한다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적 진영내에 특수한 오브젝트를 추가한다</a:t>
            </a:r>
            <a:r>
              <a:rPr lang="en-US" altLang="ko-KR" dirty="0"/>
              <a:t>.(</a:t>
            </a:r>
            <a:r>
              <a:rPr lang="ko-KR" altLang="en-US" dirty="0"/>
              <a:t>회복</a:t>
            </a:r>
            <a:r>
              <a:rPr lang="en-US" altLang="ko-KR" dirty="0"/>
              <a:t>, </a:t>
            </a:r>
            <a:r>
              <a:rPr lang="ko-KR" altLang="en-US" dirty="0"/>
              <a:t>버프</a:t>
            </a:r>
            <a:r>
              <a:rPr lang="en-US" altLang="ko-KR" dirty="0"/>
              <a:t>, </a:t>
            </a:r>
            <a:r>
              <a:rPr lang="ko-KR" altLang="en-US" dirty="0"/>
              <a:t>장벽 등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라운드 수의 증가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특정 캐릭터의 사용 불가</a:t>
            </a:r>
            <a:r>
              <a:rPr lang="en-US" altLang="ko-KR" dirty="0"/>
              <a:t>, </a:t>
            </a:r>
            <a:r>
              <a:rPr lang="ko-KR" altLang="en-US" dirty="0"/>
              <a:t>특수 미션 설정</a:t>
            </a:r>
          </a:p>
        </p:txBody>
      </p:sp>
      <p:graphicFrame>
        <p:nvGraphicFramePr>
          <p:cNvPr id="62" name="표 8">
            <a:extLst>
              <a:ext uri="{FF2B5EF4-FFF2-40B4-BE49-F238E27FC236}">
                <a16:creationId xmlns:a16="http://schemas.microsoft.com/office/drawing/2014/main" id="{508A6BB0-DE60-439C-80A5-2F6944BCFD52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2336776189"/>
              </p:ext>
            </p:extLst>
          </p:nvPr>
        </p:nvGraphicFramePr>
        <p:xfrm>
          <a:off x="1598613" y="3786188"/>
          <a:ext cx="5038413" cy="25786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717">
                  <a:extLst>
                    <a:ext uri="{9D8B030D-6E8A-4147-A177-3AD203B41FA5}">
                      <a16:colId xmlns:a16="http://schemas.microsoft.com/office/drawing/2014/main" val="2231169213"/>
                    </a:ext>
                  </a:extLst>
                </a:gridCol>
                <a:gridCol w="539830">
                  <a:extLst>
                    <a:ext uri="{9D8B030D-6E8A-4147-A177-3AD203B41FA5}">
                      <a16:colId xmlns:a16="http://schemas.microsoft.com/office/drawing/2014/main" val="3196548973"/>
                    </a:ext>
                  </a:extLst>
                </a:gridCol>
                <a:gridCol w="3598866">
                  <a:extLst>
                    <a:ext uri="{9D8B030D-6E8A-4147-A177-3AD203B41FA5}">
                      <a16:colId xmlns:a16="http://schemas.microsoft.com/office/drawing/2014/main" val="2977622318"/>
                    </a:ext>
                  </a:extLst>
                </a:gridCol>
              </a:tblGrid>
              <a:tr h="34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marL="91411" marR="91411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요소</a:t>
                      </a:r>
                    </a:p>
                  </a:txBody>
                  <a:tcPr marL="91411" marR="91411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marL="91411" marR="91411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82835"/>
                  </a:ext>
                </a:extLst>
              </a:tr>
              <a:tr h="3423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방해요소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객체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/>
                        <a:t>스테이지 별로 몬스터의 수와 능력치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적 진영의 </a:t>
                      </a: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추가 값 조정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특수 오브젝트를 추가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회복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버프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장벽 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921691"/>
                  </a:ext>
                </a:extLst>
              </a:tr>
              <a:tr h="3423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공간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라운드수의 증가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010048"/>
                  </a:ext>
                </a:extLst>
              </a:tr>
              <a:tr h="3423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규칙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특정 캐릭터 사용불가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 미션 추가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326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기술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전략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캐릭터의 배치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스킬 사용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97315"/>
                  </a:ext>
                </a:extLst>
              </a:tr>
              <a:tr h="342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기술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캐릭터의 능력치 성장</a:t>
                      </a:r>
                    </a:p>
                  </a:txBody>
                  <a:tcPr marL="91411" marR="9141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2338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E1EF5C-8F29-4D1E-9888-79846940FE9C}"/>
              </a:ext>
            </a:extLst>
          </p:cNvPr>
          <p:cNvSpPr/>
          <p:nvPr/>
        </p:nvSpPr>
        <p:spPr>
          <a:xfrm>
            <a:off x="1566311" y="1067692"/>
            <a:ext cx="5039344" cy="2520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/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19C3E89-A291-4E8D-A74D-6CE39D965F2E}"/>
              </a:ext>
            </a:extLst>
          </p:cNvPr>
          <p:cNvGrpSpPr/>
          <p:nvPr/>
        </p:nvGrpSpPr>
        <p:grpSpPr>
          <a:xfrm>
            <a:off x="1853516" y="1673679"/>
            <a:ext cx="4647633" cy="1620000"/>
            <a:chOff x="1883286" y="1535684"/>
            <a:chExt cx="4647633" cy="162000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2C6B86AB-1EDE-42FF-891B-ED4FFA1475B9}"/>
                </a:ext>
              </a:extLst>
            </p:cNvPr>
            <p:cNvGrpSpPr/>
            <p:nvPr/>
          </p:nvGrpSpPr>
          <p:grpSpPr>
            <a:xfrm>
              <a:off x="1883286" y="1535684"/>
              <a:ext cx="2162592" cy="1620000"/>
              <a:chOff x="-3491329" y="3486677"/>
              <a:chExt cx="2162592" cy="1620000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931819E4-8D8C-4CF1-B0CF-C6B2AB53D14F}"/>
                  </a:ext>
                </a:extLst>
              </p:cNvPr>
              <p:cNvGrpSpPr/>
              <p:nvPr/>
            </p:nvGrpSpPr>
            <p:grpSpPr>
              <a:xfrm>
                <a:off x="-3491329" y="3486677"/>
                <a:ext cx="2162592" cy="1620000"/>
                <a:chOff x="-3516599" y="3472175"/>
                <a:chExt cx="2162592" cy="1620000"/>
              </a:xfrm>
            </p:grpSpPr>
            <p:sp>
              <p:nvSpPr>
                <p:cNvPr id="141" name="순서도: 처리 140">
                  <a:extLst>
                    <a:ext uri="{FF2B5EF4-FFF2-40B4-BE49-F238E27FC236}">
                      <a16:creationId xmlns:a16="http://schemas.microsoft.com/office/drawing/2014/main" id="{B885EB08-6273-4C75-812F-6EAA4C0E49AC}"/>
                    </a:ext>
                  </a:extLst>
                </p:cNvPr>
                <p:cNvSpPr/>
                <p:nvPr/>
              </p:nvSpPr>
              <p:spPr>
                <a:xfrm>
                  <a:off x="-1894007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2" name="순서도: 처리 141">
                  <a:extLst>
                    <a:ext uri="{FF2B5EF4-FFF2-40B4-BE49-F238E27FC236}">
                      <a16:creationId xmlns:a16="http://schemas.microsoft.com/office/drawing/2014/main" id="{BE7E3995-EA8C-41BD-AA4D-76591D058D43}"/>
                    </a:ext>
                  </a:extLst>
                </p:cNvPr>
                <p:cNvSpPr/>
                <p:nvPr/>
              </p:nvSpPr>
              <p:spPr>
                <a:xfrm>
                  <a:off x="-189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순서도: 처리 142">
                  <a:extLst>
                    <a:ext uri="{FF2B5EF4-FFF2-40B4-BE49-F238E27FC236}">
                      <a16:creationId xmlns:a16="http://schemas.microsoft.com/office/drawing/2014/main" id="{991DA97D-90F3-48F9-903B-1100F45D82BC}"/>
                    </a:ext>
                  </a:extLst>
                </p:cNvPr>
                <p:cNvSpPr/>
                <p:nvPr/>
              </p:nvSpPr>
              <p:spPr>
                <a:xfrm>
                  <a:off x="-189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순서도: 처리 143">
                  <a:extLst>
                    <a:ext uri="{FF2B5EF4-FFF2-40B4-BE49-F238E27FC236}">
                      <a16:creationId xmlns:a16="http://schemas.microsoft.com/office/drawing/2014/main" id="{653C571B-5F5B-4B82-8FF6-7E1D86CD810A}"/>
                    </a:ext>
                  </a:extLst>
                </p:cNvPr>
                <p:cNvSpPr/>
                <p:nvPr/>
              </p:nvSpPr>
              <p:spPr>
                <a:xfrm>
                  <a:off x="-3516599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순서도: 처리 144">
                  <a:extLst>
                    <a:ext uri="{FF2B5EF4-FFF2-40B4-BE49-F238E27FC236}">
                      <a16:creationId xmlns:a16="http://schemas.microsoft.com/office/drawing/2014/main" id="{6AEAEBA1-78C8-49F5-8243-A220CD40B00B}"/>
                    </a:ext>
                  </a:extLst>
                </p:cNvPr>
                <p:cNvSpPr/>
                <p:nvPr/>
              </p:nvSpPr>
              <p:spPr>
                <a:xfrm>
                  <a:off x="-3516599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6" name="순서도: 처리 145">
                  <a:extLst>
                    <a:ext uri="{FF2B5EF4-FFF2-40B4-BE49-F238E27FC236}">
                      <a16:creationId xmlns:a16="http://schemas.microsoft.com/office/drawing/2014/main" id="{18009A39-1001-4A26-ABC3-DE35551F5CB7}"/>
                    </a:ext>
                  </a:extLst>
                </p:cNvPr>
                <p:cNvSpPr/>
                <p:nvPr/>
              </p:nvSpPr>
              <p:spPr>
                <a:xfrm>
                  <a:off x="-297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순서도: 처리 146">
                  <a:extLst>
                    <a:ext uri="{FF2B5EF4-FFF2-40B4-BE49-F238E27FC236}">
                      <a16:creationId xmlns:a16="http://schemas.microsoft.com/office/drawing/2014/main" id="{9060C5B4-7723-42CA-9BD3-955F183C36C5}"/>
                    </a:ext>
                  </a:extLst>
                </p:cNvPr>
                <p:cNvSpPr/>
                <p:nvPr/>
              </p:nvSpPr>
              <p:spPr>
                <a:xfrm>
                  <a:off x="-243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순서도: 처리 147">
                  <a:extLst>
                    <a:ext uri="{FF2B5EF4-FFF2-40B4-BE49-F238E27FC236}">
                      <a16:creationId xmlns:a16="http://schemas.microsoft.com/office/drawing/2014/main" id="{00791D67-7518-4849-B326-29530480C3DF}"/>
                    </a:ext>
                  </a:extLst>
                </p:cNvPr>
                <p:cNvSpPr/>
                <p:nvPr/>
              </p:nvSpPr>
              <p:spPr>
                <a:xfrm>
                  <a:off x="-297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순서도: 처리 148">
                  <a:extLst>
                    <a:ext uri="{FF2B5EF4-FFF2-40B4-BE49-F238E27FC236}">
                      <a16:creationId xmlns:a16="http://schemas.microsoft.com/office/drawing/2014/main" id="{A8F1F069-484B-423D-8311-7BA9A7088DDA}"/>
                    </a:ext>
                  </a:extLst>
                </p:cNvPr>
                <p:cNvSpPr/>
                <p:nvPr/>
              </p:nvSpPr>
              <p:spPr>
                <a:xfrm>
                  <a:off x="-2434007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순서도: 처리 149">
                  <a:extLst>
                    <a:ext uri="{FF2B5EF4-FFF2-40B4-BE49-F238E27FC236}">
                      <a16:creationId xmlns:a16="http://schemas.microsoft.com/office/drawing/2014/main" id="{A8982351-A830-4FAD-99D5-0EDF7F3A48E0}"/>
                    </a:ext>
                  </a:extLst>
                </p:cNvPr>
                <p:cNvSpPr/>
                <p:nvPr/>
              </p:nvSpPr>
              <p:spPr>
                <a:xfrm>
                  <a:off x="-3516599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순서도: 처리 150">
                  <a:extLst>
                    <a:ext uri="{FF2B5EF4-FFF2-40B4-BE49-F238E27FC236}">
                      <a16:creationId xmlns:a16="http://schemas.microsoft.com/office/drawing/2014/main" id="{E59A2C2E-4217-4A72-99C9-1ADDFD7019ED}"/>
                    </a:ext>
                  </a:extLst>
                </p:cNvPr>
                <p:cNvSpPr/>
                <p:nvPr/>
              </p:nvSpPr>
              <p:spPr>
                <a:xfrm>
                  <a:off x="-2974007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2" name="순서도: 처리 151">
                  <a:extLst>
                    <a:ext uri="{FF2B5EF4-FFF2-40B4-BE49-F238E27FC236}">
                      <a16:creationId xmlns:a16="http://schemas.microsoft.com/office/drawing/2014/main" id="{61012A75-3613-41E7-B823-8D353270C5FB}"/>
                    </a:ext>
                  </a:extLst>
                </p:cNvPr>
                <p:cNvSpPr/>
                <p:nvPr/>
              </p:nvSpPr>
              <p:spPr>
                <a:xfrm>
                  <a:off x="-243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8AEF48EF-1392-4FF4-957B-5110F9097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82093" y="4048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AA4FC699-6A4B-4280-8192-061D6348A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14007" y="350040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0D30CE70-AA2A-4F74-BE03-81BED9EE2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4007" y="3523621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51B16E74-6A21-41C1-9AA9-1888E85E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84007" y="4084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7C74592C-F446-4727-ACE6-3111D8C1E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54007" y="4077118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A0DCEBFB-90CB-44BE-B4E4-FF30A71C5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9846" y="4588175"/>
                <a:ext cx="520000" cy="468000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BAE2BFBA-5B3C-4AD6-BC3B-21C14DA2B193}"/>
                </a:ext>
              </a:extLst>
            </p:cNvPr>
            <p:cNvGrpSpPr/>
            <p:nvPr/>
          </p:nvGrpSpPr>
          <p:grpSpPr>
            <a:xfrm>
              <a:off x="4368327" y="1535684"/>
              <a:ext cx="2162592" cy="1620000"/>
              <a:chOff x="4130341" y="4294376"/>
              <a:chExt cx="2162592" cy="1620000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4324B07C-190E-48EB-975D-B6F2AB3F7937}"/>
                  </a:ext>
                </a:extLst>
              </p:cNvPr>
              <p:cNvGrpSpPr/>
              <p:nvPr/>
            </p:nvGrpSpPr>
            <p:grpSpPr>
              <a:xfrm>
                <a:off x="4130341" y="4294376"/>
                <a:ext cx="2162592" cy="1620000"/>
                <a:chOff x="-3516599" y="3472175"/>
                <a:chExt cx="2162592" cy="1620000"/>
              </a:xfrm>
            </p:grpSpPr>
            <p:sp>
              <p:nvSpPr>
                <p:cNvPr id="122" name="순서도: 처리 121">
                  <a:extLst>
                    <a:ext uri="{FF2B5EF4-FFF2-40B4-BE49-F238E27FC236}">
                      <a16:creationId xmlns:a16="http://schemas.microsoft.com/office/drawing/2014/main" id="{03047A70-174F-4182-B8C0-8BBC86AFA3F0}"/>
                    </a:ext>
                  </a:extLst>
                </p:cNvPr>
                <p:cNvSpPr/>
                <p:nvPr/>
              </p:nvSpPr>
              <p:spPr>
                <a:xfrm>
                  <a:off x="-1894007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순서도: 처리 122">
                  <a:extLst>
                    <a:ext uri="{FF2B5EF4-FFF2-40B4-BE49-F238E27FC236}">
                      <a16:creationId xmlns:a16="http://schemas.microsoft.com/office/drawing/2014/main" id="{FE7613FE-7BAB-4409-9AC4-12C10AC4F55E}"/>
                    </a:ext>
                  </a:extLst>
                </p:cNvPr>
                <p:cNvSpPr/>
                <p:nvPr/>
              </p:nvSpPr>
              <p:spPr>
                <a:xfrm>
                  <a:off x="-189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순서도: 처리 123">
                  <a:extLst>
                    <a:ext uri="{FF2B5EF4-FFF2-40B4-BE49-F238E27FC236}">
                      <a16:creationId xmlns:a16="http://schemas.microsoft.com/office/drawing/2014/main" id="{58B333C4-E80E-4139-9611-A5FE1AB03658}"/>
                    </a:ext>
                  </a:extLst>
                </p:cNvPr>
                <p:cNvSpPr/>
                <p:nvPr/>
              </p:nvSpPr>
              <p:spPr>
                <a:xfrm>
                  <a:off x="-189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순서도: 처리 124">
                  <a:extLst>
                    <a:ext uri="{FF2B5EF4-FFF2-40B4-BE49-F238E27FC236}">
                      <a16:creationId xmlns:a16="http://schemas.microsoft.com/office/drawing/2014/main" id="{C9528751-C7DE-43B2-AB02-A557C8583300}"/>
                    </a:ext>
                  </a:extLst>
                </p:cNvPr>
                <p:cNvSpPr/>
                <p:nvPr/>
              </p:nvSpPr>
              <p:spPr>
                <a:xfrm>
                  <a:off x="-3516599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순서도: 처리 125">
                  <a:extLst>
                    <a:ext uri="{FF2B5EF4-FFF2-40B4-BE49-F238E27FC236}">
                      <a16:creationId xmlns:a16="http://schemas.microsoft.com/office/drawing/2014/main" id="{53020B13-2BEC-4322-B360-0C08C3451893}"/>
                    </a:ext>
                  </a:extLst>
                </p:cNvPr>
                <p:cNvSpPr/>
                <p:nvPr/>
              </p:nvSpPr>
              <p:spPr>
                <a:xfrm>
                  <a:off x="-3516599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순서도: 처리 126">
                  <a:extLst>
                    <a:ext uri="{FF2B5EF4-FFF2-40B4-BE49-F238E27FC236}">
                      <a16:creationId xmlns:a16="http://schemas.microsoft.com/office/drawing/2014/main" id="{17063562-7F2D-4580-A43D-7AE041E5EB70}"/>
                    </a:ext>
                  </a:extLst>
                </p:cNvPr>
                <p:cNvSpPr/>
                <p:nvPr/>
              </p:nvSpPr>
              <p:spPr>
                <a:xfrm>
                  <a:off x="-297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순서도: 처리 127">
                  <a:extLst>
                    <a:ext uri="{FF2B5EF4-FFF2-40B4-BE49-F238E27FC236}">
                      <a16:creationId xmlns:a16="http://schemas.microsoft.com/office/drawing/2014/main" id="{622D8799-00FD-49F0-8022-3585A104DCDC}"/>
                    </a:ext>
                  </a:extLst>
                </p:cNvPr>
                <p:cNvSpPr/>
                <p:nvPr/>
              </p:nvSpPr>
              <p:spPr>
                <a:xfrm>
                  <a:off x="-243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순서도: 처리 128">
                  <a:extLst>
                    <a:ext uri="{FF2B5EF4-FFF2-40B4-BE49-F238E27FC236}">
                      <a16:creationId xmlns:a16="http://schemas.microsoft.com/office/drawing/2014/main" id="{29F96D4E-F659-4E39-9B7C-35A65C229D2C}"/>
                    </a:ext>
                  </a:extLst>
                </p:cNvPr>
                <p:cNvSpPr/>
                <p:nvPr/>
              </p:nvSpPr>
              <p:spPr>
                <a:xfrm>
                  <a:off x="-297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순서도: 처리 129">
                  <a:extLst>
                    <a:ext uri="{FF2B5EF4-FFF2-40B4-BE49-F238E27FC236}">
                      <a16:creationId xmlns:a16="http://schemas.microsoft.com/office/drawing/2014/main" id="{8CA22EF7-9DC9-473C-8FC5-95755647BDD0}"/>
                    </a:ext>
                  </a:extLst>
                </p:cNvPr>
                <p:cNvSpPr/>
                <p:nvPr/>
              </p:nvSpPr>
              <p:spPr>
                <a:xfrm>
                  <a:off x="-2434007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순서도: 처리 130">
                  <a:extLst>
                    <a:ext uri="{FF2B5EF4-FFF2-40B4-BE49-F238E27FC236}">
                      <a16:creationId xmlns:a16="http://schemas.microsoft.com/office/drawing/2014/main" id="{28AEAFE1-8BB6-4673-B65F-294F53EA6902}"/>
                    </a:ext>
                  </a:extLst>
                </p:cNvPr>
                <p:cNvSpPr/>
                <p:nvPr/>
              </p:nvSpPr>
              <p:spPr>
                <a:xfrm>
                  <a:off x="-3516599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2" name="순서도: 처리 131">
                  <a:extLst>
                    <a:ext uri="{FF2B5EF4-FFF2-40B4-BE49-F238E27FC236}">
                      <a16:creationId xmlns:a16="http://schemas.microsoft.com/office/drawing/2014/main" id="{134112FF-64E7-422E-B12C-5CD307DBF123}"/>
                    </a:ext>
                  </a:extLst>
                </p:cNvPr>
                <p:cNvSpPr/>
                <p:nvPr/>
              </p:nvSpPr>
              <p:spPr>
                <a:xfrm>
                  <a:off x="-2974007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3" name="순서도: 처리 132">
                  <a:extLst>
                    <a:ext uri="{FF2B5EF4-FFF2-40B4-BE49-F238E27FC236}">
                      <a16:creationId xmlns:a16="http://schemas.microsoft.com/office/drawing/2014/main" id="{362F4D33-BDF0-46D6-8BA2-4A27F1B20C8D}"/>
                    </a:ext>
                  </a:extLst>
                </p:cNvPr>
                <p:cNvSpPr/>
                <p:nvPr/>
              </p:nvSpPr>
              <p:spPr>
                <a:xfrm>
                  <a:off x="-243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16" name="그림 11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F530988-C240-401F-862B-32D22766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2933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7" name="그림 11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7FDCBC5-724B-4448-84F7-22EECE60B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539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8" name="그림 11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1AC66DD-685D-4E33-A2AC-E5A514102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758" y="438437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9" name="그림 11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E617D62-7188-41A8-914C-28BFB3DD2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438437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20" name="그림 11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73733AE-ECE1-48B6-8AC9-B64B77AE7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21" name="그림 12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5CAE759-BC74-41C7-8C21-39EB6A0D2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547085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28C1B2-267E-4396-A769-6F44F93F0CC5}"/>
              </a:ext>
            </a:extLst>
          </p:cNvPr>
          <p:cNvSpPr/>
          <p:nvPr/>
        </p:nvSpPr>
        <p:spPr>
          <a:xfrm>
            <a:off x="3676272" y="1056719"/>
            <a:ext cx="1030988" cy="4321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행동력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849CC6C-5916-4540-9726-DED42B272BF0}"/>
              </a:ext>
            </a:extLst>
          </p:cNvPr>
          <p:cNvSpPr txBox="1"/>
          <p:nvPr/>
        </p:nvSpPr>
        <p:spPr>
          <a:xfrm>
            <a:off x="6819758" y="3951567"/>
            <a:ext cx="5039344" cy="113255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기획의도</a:t>
            </a:r>
            <a:endParaRPr lang="en-US" altLang="ko-KR" sz="1400" dirty="0"/>
          </a:p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유저의 성장 정도에 따라 스테이지의 난이도를 조절하여 </a:t>
            </a:r>
            <a:r>
              <a:rPr lang="ko-KR" altLang="en-US" sz="1600" b="1" dirty="0">
                <a:solidFill>
                  <a:srgbClr val="FF0000"/>
                </a:solidFill>
              </a:rPr>
              <a:t>컨텐츠 소모속도를 제어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4969B55-1948-4556-B164-8AFD4CADFCBC}"/>
              </a:ext>
            </a:extLst>
          </p:cNvPr>
          <p:cNvSpPr/>
          <p:nvPr/>
        </p:nvSpPr>
        <p:spPr>
          <a:xfrm>
            <a:off x="4310616" y="1674221"/>
            <a:ext cx="2190533" cy="1619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60B4260-37CB-4E77-9ADD-BB6D5B4A3945}"/>
              </a:ext>
            </a:extLst>
          </p:cNvPr>
          <p:cNvGrpSpPr/>
          <p:nvPr/>
        </p:nvGrpSpPr>
        <p:grpSpPr>
          <a:xfrm>
            <a:off x="1597979" y="1044571"/>
            <a:ext cx="1900403" cy="446973"/>
            <a:chOff x="1597979" y="1044571"/>
            <a:chExt cx="1900403" cy="44697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916483-757A-4011-A9D3-FD1C26503A90}"/>
                </a:ext>
              </a:extLst>
            </p:cNvPr>
            <p:cNvSpPr/>
            <p:nvPr/>
          </p:nvSpPr>
          <p:spPr>
            <a:xfrm>
              <a:off x="1597979" y="1050940"/>
              <a:ext cx="446002" cy="40814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1</a:t>
              </a:r>
              <a:endParaRPr lang="ko-KR" altLang="en-US" sz="14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BC1C346-F589-420D-A076-2DB31CBF869D}"/>
                </a:ext>
              </a:extLst>
            </p:cNvPr>
            <p:cNvSpPr/>
            <p:nvPr/>
          </p:nvSpPr>
          <p:spPr>
            <a:xfrm>
              <a:off x="2171860" y="1050940"/>
              <a:ext cx="446002" cy="40814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2</a:t>
              </a:r>
              <a:endParaRPr lang="ko-KR" altLang="en-US" sz="14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AAB7C1-C5C8-4CA3-AD09-D347430CE679}"/>
                </a:ext>
              </a:extLst>
            </p:cNvPr>
            <p:cNvSpPr/>
            <p:nvPr/>
          </p:nvSpPr>
          <p:spPr>
            <a:xfrm>
              <a:off x="2753806" y="1050940"/>
              <a:ext cx="446002" cy="40814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3</a:t>
              </a:r>
              <a:endParaRPr lang="ko-KR" altLang="en-US" sz="14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13C98FA-FC91-4F23-9B34-28AD6D2F78B7}"/>
                </a:ext>
              </a:extLst>
            </p:cNvPr>
            <p:cNvSpPr/>
            <p:nvPr/>
          </p:nvSpPr>
          <p:spPr>
            <a:xfrm>
              <a:off x="1597980" y="1044571"/>
              <a:ext cx="1900402" cy="4469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별: 꼭짓점 6개 47">
            <a:extLst>
              <a:ext uri="{FF2B5EF4-FFF2-40B4-BE49-F238E27FC236}">
                <a16:creationId xmlns:a16="http://schemas.microsoft.com/office/drawing/2014/main" id="{8763556F-5F37-401B-A6CD-652B876C7C81}"/>
              </a:ext>
            </a:extLst>
          </p:cNvPr>
          <p:cNvSpPr/>
          <p:nvPr/>
        </p:nvSpPr>
        <p:spPr>
          <a:xfrm>
            <a:off x="5536974" y="2296080"/>
            <a:ext cx="367057" cy="367057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C9B98E4-ADFB-4E00-8AC4-3788C5F703D2}"/>
              </a:ext>
            </a:extLst>
          </p:cNvPr>
          <p:cNvSpPr/>
          <p:nvPr/>
        </p:nvSpPr>
        <p:spPr>
          <a:xfrm>
            <a:off x="4222732" y="1550415"/>
            <a:ext cx="360000" cy="360000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FA8207-AA2A-4826-88D8-C68725D3638B}"/>
              </a:ext>
            </a:extLst>
          </p:cNvPr>
          <p:cNvSpPr/>
          <p:nvPr/>
        </p:nvSpPr>
        <p:spPr>
          <a:xfrm>
            <a:off x="5518312" y="2307945"/>
            <a:ext cx="391851" cy="385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BD6AC15-ADE0-4AAB-B313-6A1702C7343F}"/>
              </a:ext>
            </a:extLst>
          </p:cNvPr>
          <p:cNvSpPr/>
          <p:nvPr/>
        </p:nvSpPr>
        <p:spPr>
          <a:xfrm>
            <a:off x="5203337" y="2110872"/>
            <a:ext cx="360000" cy="360000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DC83C60-2C02-4BB8-A871-013131AC6705}"/>
              </a:ext>
            </a:extLst>
          </p:cNvPr>
          <p:cNvSpPr/>
          <p:nvPr/>
        </p:nvSpPr>
        <p:spPr>
          <a:xfrm>
            <a:off x="1400257" y="865716"/>
            <a:ext cx="360000" cy="360000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A097090-0904-4EC9-8C61-66D99E5CDE51}"/>
              </a:ext>
            </a:extLst>
          </p:cNvPr>
          <p:cNvSpPr/>
          <p:nvPr/>
        </p:nvSpPr>
        <p:spPr>
          <a:xfrm>
            <a:off x="1850083" y="1674221"/>
            <a:ext cx="2190533" cy="1619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31100A2-1665-4ED7-B69A-B39165783A8F}"/>
              </a:ext>
            </a:extLst>
          </p:cNvPr>
          <p:cNvSpPr/>
          <p:nvPr/>
        </p:nvSpPr>
        <p:spPr>
          <a:xfrm>
            <a:off x="1741345" y="1550415"/>
            <a:ext cx="360000" cy="360000"/>
          </a:xfrm>
          <a:prstGeom prst="ellipse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1989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B287FDB-7064-42A8-822D-C5EBD2187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964000"/>
              </p:ext>
            </p:extLst>
          </p:nvPr>
        </p:nvGraphicFramePr>
        <p:xfrm>
          <a:off x="1598613" y="1065245"/>
          <a:ext cx="10260000" cy="5135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3636233955"/>
                    </a:ext>
                  </a:extLst>
                </a:gridCol>
                <a:gridCol w="4428000">
                  <a:extLst>
                    <a:ext uri="{9D8B030D-6E8A-4147-A177-3AD203B41FA5}">
                      <a16:colId xmlns:a16="http://schemas.microsoft.com/office/drawing/2014/main" val="4261099891"/>
                    </a:ext>
                  </a:extLst>
                </a:gridCol>
                <a:gridCol w="4392000">
                  <a:extLst>
                    <a:ext uri="{9D8B030D-6E8A-4147-A177-3AD203B41FA5}">
                      <a16:colId xmlns:a16="http://schemas.microsoft.com/office/drawing/2014/main" val="110194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기획의도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511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에너지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전투에 소모되는 재화로 일정 시간마다 회복되고 유저의 레벨에 따라 최대값을 다르게 제공한다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유저의 초반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플레이 시간을 증가 </a:t>
                      </a:r>
                      <a:r>
                        <a:rPr lang="ko-KR" altLang="en-US" sz="1200" dirty="0"/>
                        <a:t>시키고 유저의 플레이를 유도하기 위해 최대치 이상 회복하지 않도록 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349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난이도조절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유저의 캐릭터가 점진적으로 성장함에 따라 유저의 플레이의 난이도를 설정한다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유저가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 캐릭터의 성장</a:t>
                      </a:r>
                      <a:r>
                        <a:rPr lang="ko-KR" altLang="en-US" sz="1200" dirty="0"/>
                        <a:t>을 느끼고 컨텐츠의 소모 속도를 조절한다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651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전투 진입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스테이지는 연결된 상태로 난이도에 따라 연결한다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스테이지를 선택하면 적의 배치와 속성을 표현하여 유저가 전략적인 사고를 </a:t>
                      </a:r>
                      <a:r>
                        <a:rPr lang="ko-KR" altLang="en-US" sz="1200" dirty="0" err="1"/>
                        <a:t>하도록한다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유저의 전투 진행 상황과 전투의 정보를 쉽게 알게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017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 전투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전투 시작 시 함장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플레이어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에게 일정량의 행동력이 주어 진다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행동력은 각 유닛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가 공격할 시에 일부가 소모되고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매 턴마다 일정량의 행동력이 추가된다</a:t>
                      </a:r>
                      <a:r>
                        <a:rPr lang="en-US" altLang="ko-KR" sz="1200" dirty="0"/>
                        <a:t>.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제한된 </a:t>
                      </a: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내에서 유리한 전투를 하기 위한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전략적인 선택</a:t>
                      </a:r>
                      <a:r>
                        <a:rPr lang="ko-KR" altLang="en-US" sz="1200" dirty="0"/>
                        <a:t>을 하기 위해 구성하였다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유저의 정보전달의 통일성을 주어 유저의 편의성을 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782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레이드 전투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일반전투와 동일하지만 보상을 다르게 주고 단일 적을 강하게 설정하여 유저의 다른 재미를 느끼도록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유저의 캐릭터의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강함을 테스트</a:t>
                      </a:r>
                      <a:r>
                        <a:rPr lang="ko-KR" altLang="en-US" sz="1200" dirty="0"/>
                        <a:t>하고 장비아이템을 획득을 하기 위해 설정 하였다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845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다른 플레이어와 오토로 전투를 진행한다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유저는 배치에 관한 고민을 하게 되고 자신의 캐릭터의 강함을 자랑할 수 </a:t>
                      </a:r>
                      <a:r>
                        <a:rPr lang="ko-KR" altLang="en-US" sz="1200" dirty="0" err="1"/>
                        <a:t>있도록한다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유저의 캐릭터의 강함을 다른 유저와 비교하게 하고 자신의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캐릭터의 성장 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목표</a:t>
                      </a:r>
                      <a:r>
                        <a:rPr lang="ko-KR" altLang="en-US" sz="1200" dirty="0" err="1"/>
                        <a:t>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타 유저로 함으로 지속적으로 캐릭터의 육성이 가능하도록 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2831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C991693D-820C-475A-B196-26BDCBCE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콘텐츠 정리</a:t>
            </a:r>
          </a:p>
        </p:txBody>
      </p:sp>
    </p:spTree>
    <p:extLst>
      <p:ext uri="{BB962C8B-B14F-4D97-AF65-F5344CB8AC3E}">
        <p14:creationId xmlns:p14="http://schemas.microsoft.com/office/powerpoint/2010/main" val="365655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B9942E4-ECE4-40C9-936C-18BF3E1E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성장 흐름도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D306C4-0754-4D84-AD1E-5640ADDBED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 캐릭터와 장비는 기본적으로 제공을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캐릭터에 장비 </a:t>
            </a:r>
            <a:r>
              <a:rPr lang="en-US" altLang="ko-KR" dirty="0"/>
              <a:t>2</a:t>
            </a:r>
            <a:r>
              <a:rPr lang="ko-KR" altLang="en-US" dirty="0"/>
              <a:t>개와 최대 </a:t>
            </a:r>
            <a:r>
              <a:rPr lang="en-US" altLang="ko-KR" dirty="0"/>
              <a:t>4</a:t>
            </a:r>
            <a:r>
              <a:rPr lang="ko-KR" altLang="en-US" dirty="0"/>
              <a:t>개의 파츠를 장착이 가능하고</a:t>
            </a:r>
            <a:r>
              <a:rPr lang="en-US" altLang="ko-KR" dirty="0"/>
              <a:t>, 1</a:t>
            </a:r>
            <a:r>
              <a:rPr lang="ko-KR" altLang="en-US" dirty="0"/>
              <a:t>개의 장비에 최대 </a:t>
            </a:r>
            <a:r>
              <a:rPr lang="en-US" altLang="ko-KR" dirty="0"/>
              <a:t>4</a:t>
            </a:r>
            <a:r>
              <a:rPr lang="ko-KR" altLang="en-US" dirty="0"/>
              <a:t>개의 파츠를 장착할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파츠는 장착 수와 종류에 따라 </a:t>
            </a:r>
            <a:r>
              <a:rPr lang="ko-KR" altLang="en-US" b="1" dirty="0">
                <a:solidFill>
                  <a:srgbClr val="FF0000"/>
                </a:solidFill>
              </a:rPr>
              <a:t>다양한 능력치</a:t>
            </a:r>
            <a:r>
              <a:rPr lang="ko-KR" altLang="en-US" dirty="0"/>
              <a:t>를 지닌다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캐릭터는 </a:t>
            </a:r>
            <a:r>
              <a:rPr lang="ko-KR" altLang="en-US" b="1" dirty="0">
                <a:solidFill>
                  <a:srgbClr val="FF0000"/>
                </a:solidFill>
              </a:rPr>
              <a:t>방어적 능력</a:t>
            </a:r>
            <a:r>
              <a:rPr lang="ko-KR" altLang="en-US" dirty="0"/>
              <a:t>이 중심이 되고 장비는 </a:t>
            </a:r>
            <a:r>
              <a:rPr lang="ko-KR" altLang="en-US" b="1" dirty="0">
                <a:solidFill>
                  <a:srgbClr val="FF0000"/>
                </a:solidFill>
              </a:rPr>
              <a:t>공격적 능력</a:t>
            </a:r>
            <a:r>
              <a:rPr lang="ko-KR" altLang="en-US" dirty="0"/>
              <a:t>이 중심이 된다</a:t>
            </a:r>
            <a:r>
              <a:rPr lang="en-US" altLang="ko-KR" dirty="0"/>
              <a:t>. </a:t>
            </a:r>
            <a:r>
              <a:rPr lang="ko-KR" altLang="en-US" dirty="0"/>
              <a:t>파츠는 각각의 캐릭터와 장비의 능력치를 </a:t>
            </a:r>
            <a:r>
              <a:rPr lang="ko-KR" altLang="en-US" b="1" dirty="0">
                <a:solidFill>
                  <a:srgbClr val="FF0000"/>
                </a:solidFill>
              </a:rPr>
              <a:t>추가 상승</a:t>
            </a:r>
            <a:r>
              <a:rPr lang="ko-KR" altLang="en-US" dirty="0"/>
              <a:t> 시켜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캐릭터와 파츠는 </a:t>
            </a:r>
            <a:r>
              <a:rPr lang="en-US" altLang="ko-KR" dirty="0"/>
              <a:t>PVP</a:t>
            </a:r>
            <a:r>
              <a:rPr lang="ko-KR" altLang="en-US" dirty="0"/>
              <a:t>보상을 이용하여 제작하여 수집을 하고 장비는 레이드의 보상으로 수집을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캐릭터는 일반전투를 통해 능력치 성장을 하고 장비는 </a:t>
            </a:r>
            <a:r>
              <a:rPr lang="en-US" altLang="ko-KR" dirty="0"/>
              <a:t>PVP</a:t>
            </a:r>
            <a:r>
              <a:rPr lang="ko-KR" altLang="en-US" dirty="0"/>
              <a:t>보상을 사용하여 능력치 성장을 한다</a:t>
            </a:r>
            <a:r>
              <a:rPr lang="en-US" altLang="ko-KR" dirty="0"/>
              <a:t>. </a:t>
            </a:r>
            <a:r>
              <a:rPr lang="ko-KR" altLang="en-US" dirty="0"/>
              <a:t>파츠는 똑같은 파츠를 통해 능력치 성장을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2A15E3-7DD3-4DA8-8900-4338DCAD8E80}"/>
              </a:ext>
            </a:extLst>
          </p:cNvPr>
          <p:cNvSpPr/>
          <p:nvPr/>
        </p:nvSpPr>
        <p:spPr>
          <a:xfrm>
            <a:off x="1630909" y="5261252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제작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73E20-420B-47BF-9305-4DE666F05A33}"/>
              </a:ext>
            </a:extLst>
          </p:cNvPr>
          <p:cNvSpPr/>
          <p:nvPr/>
        </p:nvSpPr>
        <p:spPr>
          <a:xfrm>
            <a:off x="4297863" y="4634354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일반던전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08FE9E-571E-483A-9597-305A99EE68DE}"/>
              </a:ext>
            </a:extLst>
          </p:cNvPr>
          <p:cNvSpPr/>
          <p:nvPr/>
        </p:nvSpPr>
        <p:spPr>
          <a:xfrm>
            <a:off x="1630909" y="5888151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레이드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051C43-560A-4E3C-8355-C94BF64EA785}"/>
              </a:ext>
            </a:extLst>
          </p:cNvPr>
          <p:cNvSpPr/>
          <p:nvPr/>
        </p:nvSpPr>
        <p:spPr>
          <a:xfrm>
            <a:off x="3012011" y="4634354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캐릭터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1300586-5DDA-4FB1-B25E-67AF098B9913}"/>
              </a:ext>
            </a:extLst>
          </p:cNvPr>
          <p:cNvGrpSpPr/>
          <p:nvPr/>
        </p:nvGrpSpPr>
        <p:grpSpPr>
          <a:xfrm>
            <a:off x="1849108" y="1076325"/>
            <a:ext cx="4769221" cy="863436"/>
            <a:chOff x="1849108" y="1057275"/>
            <a:chExt cx="4769221" cy="86343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B2E4E08-9F94-4B7F-8309-D8ADC4151EE0}"/>
                </a:ext>
              </a:extLst>
            </p:cNvPr>
            <p:cNvGrpSpPr/>
            <p:nvPr/>
          </p:nvGrpSpPr>
          <p:grpSpPr>
            <a:xfrm>
              <a:off x="1849108" y="1488711"/>
              <a:ext cx="4769221" cy="432000"/>
              <a:chOff x="1849108" y="1272200"/>
              <a:chExt cx="4769221" cy="4320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6EEBBE5-257A-43F2-9994-4FF1BD2D711C}"/>
                  </a:ext>
                </a:extLst>
              </p:cNvPr>
              <p:cNvSpPr/>
              <p:nvPr/>
            </p:nvSpPr>
            <p:spPr>
              <a:xfrm>
                <a:off x="1849108" y="1272200"/>
                <a:ext cx="115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</a:rPr>
                  <a:t>파츠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B686F2-3A93-4C7A-9DC5-C7BE0DACB061}"/>
                  </a:ext>
                </a:extLst>
              </p:cNvPr>
              <p:cNvSpPr/>
              <p:nvPr/>
            </p:nvSpPr>
            <p:spPr>
              <a:xfrm>
                <a:off x="5466329" y="1272200"/>
                <a:ext cx="115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캐릭터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758DADF-3DA2-4CB4-B5A6-708BA9CD26EC}"/>
                  </a:ext>
                </a:extLst>
              </p:cNvPr>
              <p:cNvSpPr/>
              <p:nvPr/>
            </p:nvSpPr>
            <p:spPr>
              <a:xfrm>
                <a:off x="3657719" y="1272200"/>
                <a:ext cx="115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장비</a:t>
                </a:r>
              </a:p>
            </p:txBody>
          </p:sp>
          <p:sp>
            <p:nvSpPr>
              <p:cNvPr id="41" name="오른쪽 화살표 379">
                <a:extLst>
                  <a:ext uri="{FF2B5EF4-FFF2-40B4-BE49-F238E27FC236}">
                    <a16:creationId xmlns:a16="http://schemas.microsoft.com/office/drawing/2014/main" id="{B37CB1B7-0825-49B1-8440-D3094EDFC8B8}"/>
                  </a:ext>
                </a:extLst>
              </p:cNvPr>
              <p:cNvSpPr/>
              <p:nvPr/>
            </p:nvSpPr>
            <p:spPr>
              <a:xfrm>
                <a:off x="3001108" y="1308200"/>
                <a:ext cx="648000" cy="360000"/>
              </a:xfrm>
              <a:prstGeom prst="rightArrow">
                <a:avLst>
                  <a:gd name="adj1" fmla="val 59726"/>
                  <a:gd name="adj2" fmla="val 460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장착</a:t>
                </a:r>
              </a:p>
            </p:txBody>
          </p:sp>
          <p:sp>
            <p:nvSpPr>
              <p:cNvPr id="42" name="오른쪽 화살표 383">
                <a:extLst>
                  <a:ext uri="{FF2B5EF4-FFF2-40B4-BE49-F238E27FC236}">
                    <a16:creationId xmlns:a16="http://schemas.microsoft.com/office/drawing/2014/main" id="{897432FF-912B-449D-A540-08D176A2E2A4}"/>
                  </a:ext>
                </a:extLst>
              </p:cNvPr>
              <p:cNvSpPr/>
              <p:nvPr/>
            </p:nvSpPr>
            <p:spPr>
              <a:xfrm>
                <a:off x="4809718" y="1308200"/>
                <a:ext cx="648000" cy="360000"/>
              </a:xfrm>
              <a:prstGeom prst="rightArrow">
                <a:avLst>
                  <a:gd name="adj1" fmla="val 59726"/>
                  <a:gd name="adj2" fmla="val 4606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장착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DC68E70-C9F6-40B2-8784-E23A10F0B189}"/>
                </a:ext>
              </a:extLst>
            </p:cNvPr>
            <p:cNvGrpSpPr/>
            <p:nvPr/>
          </p:nvGrpSpPr>
          <p:grpSpPr>
            <a:xfrm>
              <a:off x="2213099" y="1057275"/>
              <a:ext cx="4057482" cy="432991"/>
              <a:chOff x="2213099" y="1057275"/>
              <a:chExt cx="4057482" cy="432991"/>
            </a:xfrm>
          </p:grpSpPr>
          <p:sp>
            <p:nvSpPr>
              <p:cNvPr id="47" name="L 도형 46">
                <a:extLst>
                  <a:ext uri="{FF2B5EF4-FFF2-40B4-BE49-F238E27FC236}">
                    <a16:creationId xmlns:a16="http://schemas.microsoft.com/office/drawing/2014/main" id="{3DFC8652-5011-4C78-9A10-AC8BDC721C1D}"/>
                  </a:ext>
                </a:extLst>
              </p:cNvPr>
              <p:cNvSpPr/>
              <p:nvPr/>
            </p:nvSpPr>
            <p:spPr>
              <a:xfrm rot="5400000">
                <a:off x="3004603" y="265771"/>
                <a:ext cx="432991" cy="2016000"/>
              </a:xfrm>
              <a:prstGeom prst="corner">
                <a:avLst>
                  <a:gd name="adj1" fmla="val 40278"/>
                  <a:gd name="adj2" fmla="val 3955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굽음 47">
                <a:extLst>
                  <a:ext uri="{FF2B5EF4-FFF2-40B4-BE49-F238E27FC236}">
                    <a16:creationId xmlns:a16="http://schemas.microsoft.com/office/drawing/2014/main" id="{53AF574F-E309-4241-B506-238058BB61FE}"/>
                  </a:ext>
                </a:extLst>
              </p:cNvPr>
              <p:cNvSpPr/>
              <p:nvPr/>
            </p:nvSpPr>
            <p:spPr>
              <a:xfrm rot="5400000">
                <a:off x="5034122" y="252252"/>
                <a:ext cx="431436" cy="2041482"/>
              </a:xfrm>
              <a:prstGeom prst="bentArrow">
                <a:avLst>
                  <a:gd name="adj1" fmla="val 39718"/>
                  <a:gd name="adj2" fmla="val 36974"/>
                  <a:gd name="adj3" fmla="val 21320"/>
                  <a:gd name="adj4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6F22290-830A-4496-B816-B010B6E5B6FC}"/>
                  </a:ext>
                </a:extLst>
              </p:cNvPr>
              <p:cNvSpPr/>
              <p:nvPr/>
            </p:nvSpPr>
            <p:spPr>
              <a:xfrm>
                <a:off x="4193099" y="1064922"/>
                <a:ext cx="72000" cy="158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EB810A0-3EA6-4918-AC14-453999E9BFC5}"/>
                  </a:ext>
                </a:extLst>
              </p:cNvPr>
              <p:cNvSpPr/>
              <p:nvPr/>
            </p:nvSpPr>
            <p:spPr>
              <a:xfrm>
                <a:off x="3794759" y="1072122"/>
                <a:ext cx="868680" cy="144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ysClr val="windowText" lastClr="000000"/>
                    </a:solidFill>
                  </a:rPr>
                  <a:t>장착</a:t>
                </a:r>
              </a:p>
            </p:txBody>
          </p: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A66AB9-492C-4475-B7A2-A9555482890A}"/>
              </a:ext>
            </a:extLst>
          </p:cNvPr>
          <p:cNvSpPr/>
          <p:nvPr/>
        </p:nvSpPr>
        <p:spPr>
          <a:xfrm>
            <a:off x="3012011" y="5888151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장비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E579C6-F41E-4552-8B37-13002B30C064}"/>
              </a:ext>
            </a:extLst>
          </p:cNvPr>
          <p:cNvSpPr/>
          <p:nvPr/>
        </p:nvSpPr>
        <p:spPr>
          <a:xfrm>
            <a:off x="3012011" y="5261252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파츠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26180A-2BA6-49FF-827F-4B96F9B58029}"/>
              </a:ext>
            </a:extLst>
          </p:cNvPr>
          <p:cNvSpPr/>
          <p:nvPr/>
        </p:nvSpPr>
        <p:spPr>
          <a:xfrm>
            <a:off x="4297863" y="5888151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PVP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6C6F1F5-44B5-44CA-AAF4-DF6C0E74C7A2}"/>
              </a:ext>
            </a:extLst>
          </p:cNvPr>
          <p:cNvCxnSpPr/>
          <p:nvPr/>
        </p:nvCxnSpPr>
        <p:spPr>
          <a:xfrm>
            <a:off x="1575412" y="2134579"/>
            <a:ext cx="52109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4606A2D-5E1D-43A8-B3BA-D48F0D5EE79C}"/>
              </a:ext>
            </a:extLst>
          </p:cNvPr>
          <p:cNvCxnSpPr/>
          <p:nvPr/>
        </p:nvCxnSpPr>
        <p:spPr>
          <a:xfrm>
            <a:off x="1575412" y="4176205"/>
            <a:ext cx="52109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D4F632F-74D3-4928-90D0-F8B18FAE1280}"/>
              </a:ext>
            </a:extLst>
          </p:cNvPr>
          <p:cNvSpPr/>
          <p:nvPr/>
        </p:nvSpPr>
        <p:spPr>
          <a:xfrm>
            <a:off x="5678966" y="4634354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0112F1F-E3F4-41A3-9397-53F0E635D2E8}"/>
              </a:ext>
            </a:extLst>
          </p:cNvPr>
          <p:cNvSpPr/>
          <p:nvPr/>
        </p:nvSpPr>
        <p:spPr>
          <a:xfrm>
            <a:off x="5678966" y="5888151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장비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E233D5-A001-4937-AD3B-762ECB3C98AF}"/>
              </a:ext>
            </a:extLst>
          </p:cNvPr>
          <p:cNvSpPr/>
          <p:nvPr/>
        </p:nvSpPr>
        <p:spPr>
          <a:xfrm>
            <a:off x="5678966" y="5261252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파츠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45B7196-4428-453E-ADE6-5158FF8CDAD1}"/>
              </a:ext>
            </a:extLst>
          </p:cNvPr>
          <p:cNvSpPr/>
          <p:nvPr/>
        </p:nvSpPr>
        <p:spPr>
          <a:xfrm>
            <a:off x="3701509" y="2408929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캐릭터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DCB346B-6C2B-4AFF-87D4-E0BF98D953FB}"/>
              </a:ext>
            </a:extLst>
          </p:cNvPr>
          <p:cNvSpPr/>
          <p:nvPr/>
        </p:nvSpPr>
        <p:spPr>
          <a:xfrm>
            <a:off x="3701509" y="3462554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장비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3D65A19-BE10-46E3-BB56-4FD7CF9490F3}"/>
              </a:ext>
            </a:extLst>
          </p:cNvPr>
          <p:cNvSpPr/>
          <p:nvPr/>
        </p:nvSpPr>
        <p:spPr>
          <a:xfrm>
            <a:off x="1594229" y="2935742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파츠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BF875E-CECC-48CD-B95E-884BE8F84EBA}"/>
              </a:ext>
            </a:extLst>
          </p:cNvPr>
          <p:cNvSpPr/>
          <p:nvPr/>
        </p:nvSpPr>
        <p:spPr>
          <a:xfrm>
            <a:off x="4663439" y="2259541"/>
            <a:ext cx="2052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</a:rPr>
              <a:t>HP,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방어력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회피률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등 방어적 요소 중심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5B32B66-085D-4EB4-86DF-0DD1DBB644E4}"/>
              </a:ext>
            </a:extLst>
          </p:cNvPr>
          <p:cNvSpPr/>
          <p:nvPr/>
        </p:nvSpPr>
        <p:spPr>
          <a:xfrm>
            <a:off x="4663439" y="3324903"/>
            <a:ext cx="2052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공격력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범위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적중률 등 공격적 요소 중심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BF3AD31-B2B7-4ECC-8FA0-7CD338D8CEC3}"/>
              </a:ext>
            </a:extLst>
          </p:cNvPr>
          <p:cNvSpPr/>
          <p:nvPr/>
        </p:nvSpPr>
        <p:spPr>
          <a:xfrm>
            <a:off x="2578930" y="2935742"/>
            <a:ext cx="1692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캐릭터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장비 강화</a:t>
            </a: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CBC5CAD9-89A9-4B0E-9279-A595DBA3C0F4}"/>
              </a:ext>
            </a:extLst>
          </p:cNvPr>
          <p:cNvCxnSpPr>
            <a:cxnSpLocks/>
            <a:stCxn id="78" idx="0"/>
            <a:endCxn id="65" idx="1"/>
          </p:cNvCxnSpPr>
          <p:nvPr/>
        </p:nvCxnSpPr>
        <p:spPr>
          <a:xfrm rot="5400000" flipH="1" flipV="1">
            <a:off x="3407813" y="2642047"/>
            <a:ext cx="310813" cy="27657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9080E319-591A-472E-B12C-07A53C23DF8B}"/>
              </a:ext>
            </a:extLst>
          </p:cNvPr>
          <p:cNvCxnSpPr>
            <a:cxnSpLocks/>
            <a:stCxn id="78" idx="2"/>
            <a:endCxn id="66" idx="1"/>
          </p:cNvCxnSpPr>
          <p:nvPr/>
        </p:nvCxnSpPr>
        <p:spPr>
          <a:xfrm rot="16200000" flipH="1">
            <a:off x="3407813" y="3384858"/>
            <a:ext cx="310812" cy="27657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3CF9F80-4B1A-4DC4-A769-D481A156B7E6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2530909" y="4850354"/>
            <a:ext cx="481102" cy="626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95A9631-4925-44AB-B470-6576C376D676}"/>
              </a:ext>
            </a:extLst>
          </p:cNvPr>
          <p:cNvCxnSpPr>
            <a:cxnSpLocks/>
            <a:stCxn id="12" idx="3"/>
            <a:endCxn id="53" idx="1"/>
          </p:cNvCxnSpPr>
          <p:nvPr/>
        </p:nvCxnSpPr>
        <p:spPr>
          <a:xfrm>
            <a:off x="2530909" y="5477252"/>
            <a:ext cx="481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C39DF489-E04A-4685-BCF7-B727F77F31A2}"/>
              </a:ext>
            </a:extLst>
          </p:cNvPr>
          <p:cNvCxnSpPr>
            <a:cxnSpLocks/>
            <a:stCxn id="14" idx="3"/>
            <a:endCxn id="52" idx="1"/>
          </p:cNvCxnSpPr>
          <p:nvPr/>
        </p:nvCxnSpPr>
        <p:spPr>
          <a:xfrm>
            <a:off x="2530909" y="6104151"/>
            <a:ext cx="481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E6FB5B6-651E-45E8-A203-C5D05F0C755A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>
            <a:off x="5197863" y="6104151"/>
            <a:ext cx="481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759013D-6069-4721-8A37-4BDF60634A78}"/>
              </a:ext>
            </a:extLst>
          </p:cNvPr>
          <p:cNvCxnSpPr>
            <a:cxnSpLocks/>
            <a:stCxn id="13" idx="3"/>
            <a:endCxn id="62" idx="1"/>
          </p:cNvCxnSpPr>
          <p:nvPr/>
        </p:nvCxnSpPr>
        <p:spPr>
          <a:xfrm>
            <a:off x="5197863" y="4850354"/>
            <a:ext cx="481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6F7AC57-6C79-4D03-93E9-46263AF5FB99}"/>
              </a:ext>
            </a:extLst>
          </p:cNvPr>
          <p:cNvSpPr/>
          <p:nvPr/>
        </p:nvSpPr>
        <p:spPr>
          <a:xfrm>
            <a:off x="4297863" y="5261252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파츠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2DB6B0E-2553-42A7-A9CD-4074C2C7EBEF}"/>
              </a:ext>
            </a:extLst>
          </p:cNvPr>
          <p:cNvCxnSpPr>
            <a:cxnSpLocks/>
            <a:stCxn id="116" idx="3"/>
            <a:endCxn id="64" idx="1"/>
          </p:cNvCxnSpPr>
          <p:nvPr/>
        </p:nvCxnSpPr>
        <p:spPr>
          <a:xfrm>
            <a:off x="5197863" y="5477252"/>
            <a:ext cx="4811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B907A23-241B-44AB-8535-388A4693B622}"/>
              </a:ext>
            </a:extLst>
          </p:cNvPr>
          <p:cNvSpPr/>
          <p:nvPr/>
        </p:nvSpPr>
        <p:spPr>
          <a:xfrm>
            <a:off x="1630909" y="4634354"/>
            <a:ext cx="90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PVP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97C5EB5A-F390-49E6-AEB8-93E89ACC1C9C}"/>
              </a:ext>
            </a:extLst>
          </p:cNvPr>
          <p:cNvCxnSpPr>
            <a:cxnSpLocks/>
            <a:stCxn id="134" idx="2"/>
            <a:endCxn id="12" idx="0"/>
          </p:cNvCxnSpPr>
          <p:nvPr/>
        </p:nvCxnSpPr>
        <p:spPr>
          <a:xfrm>
            <a:off x="2080909" y="5066354"/>
            <a:ext cx="0" cy="19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4330E8C-C702-445D-973F-F1666AB5AF2C}"/>
              </a:ext>
            </a:extLst>
          </p:cNvPr>
          <p:cNvSpPr txBox="1"/>
          <p:nvPr/>
        </p:nvSpPr>
        <p:spPr>
          <a:xfrm>
            <a:off x="6832601" y="5581024"/>
            <a:ext cx="5016500" cy="1046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기획 의도</a:t>
            </a:r>
            <a:endParaRPr lang="en-US" altLang="ko-KR" sz="1400" dirty="0"/>
          </a:p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유저의 성장요소를 다르게 설정 하여 다양한 콘텐츠의 소비를 유도 한다</a:t>
            </a:r>
            <a:r>
              <a:rPr lang="en-US" altLang="ko-KR" sz="1400" dirty="0"/>
              <a:t>.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DE94CBF-1D60-4813-A91A-0BA05FA5BEED}"/>
              </a:ext>
            </a:extLst>
          </p:cNvPr>
          <p:cNvCxnSpPr>
            <a:cxnSpLocks/>
          </p:cNvCxnSpPr>
          <p:nvPr/>
        </p:nvCxnSpPr>
        <p:spPr>
          <a:xfrm flipV="1">
            <a:off x="4100340" y="4183607"/>
            <a:ext cx="0" cy="244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916159-378E-4691-A034-B8861B052244}"/>
              </a:ext>
            </a:extLst>
          </p:cNvPr>
          <p:cNvSpPr txBox="1"/>
          <p:nvPr/>
        </p:nvSpPr>
        <p:spPr>
          <a:xfrm>
            <a:off x="1541084" y="4203091"/>
            <a:ext cx="595814" cy="333814"/>
          </a:xfrm>
          <a:prstGeom prst="rect">
            <a:avLst/>
          </a:prstGeom>
          <a:ln>
            <a:noFill/>
          </a:ln>
        </p:spPr>
        <p:txBody>
          <a:bodyPr wrap="none" lIns="117226" tIns="58613" rIns="117226" bIns="58613" rtlCol="0" anchor="ctr">
            <a:spAutoFit/>
          </a:bodyPr>
          <a:lstStyle/>
          <a:p>
            <a:r>
              <a:rPr lang="ko-KR" altLang="en-US" sz="1400" dirty="0"/>
              <a:t>수집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2DE9E01-479D-41AC-B0EA-3B984AA90A98}"/>
              </a:ext>
            </a:extLst>
          </p:cNvPr>
          <p:cNvSpPr txBox="1"/>
          <p:nvPr/>
        </p:nvSpPr>
        <p:spPr>
          <a:xfrm>
            <a:off x="4128783" y="4203091"/>
            <a:ext cx="595814" cy="333814"/>
          </a:xfrm>
          <a:prstGeom prst="rect">
            <a:avLst/>
          </a:prstGeom>
          <a:ln>
            <a:noFill/>
          </a:ln>
        </p:spPr>
        <p:txBody>
          <a:bodyPr wrap="none" lIns="117226" tIns="58613" rIns="117226" bIns="58613" rtlCol="0" anchor="ctr">
            <a:spAutoFit/>
          </a:bodyPr>
          <a:lstStyle/>
          <a:p>
            <a:r>
              <a:rPr lang="ko-KR" altLang="en-US" sz="1400" dirty="0"/>
              <a:t>성장</a:t>
            </a:r>
          </a:p>
        </p:txBody>
      </p:sp>
    </p:spTree>
    <p:extLst>
      <p:ext uri="{BB962C8B-B14F-4D97-AF65-F5344CB8AC3E}">
        <p14:creationId xmlns:p14="http://schemas.microsoft.com/office/powerpoint/2010/main" val="31769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C47048-A27F-4861-BB15-230776F1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-KR" altLang="en-US" sz="1900" dirty="0"/>
              <a:t>캐릭터 </a:t>
            </a:r>
            <a:r>
              <a:rPr lang="ko" altLang="en-US" sz="1900" dirty="0"/>
              <a:t>스테이터스</a:t>
            </a:r>
            <a:endParaRPr sz="1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1C01F5-F2BB-4E22-A99F-40F6A4FFEF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63D9EB-1A1E-4BB4-A938-CEE2EB0FCE1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2" name="Google Shape;122;p24"/>
          <p:cNvGraphicFramePr/>
          <p:nvPr>
            <p:extLst>
              <p:ext uri="{D42A27DB-BD31-4B8C-83A1-F6EECF244321}">
                <p14:modId xmlns:p14="http://schemas.microsoft.com/office/powerpoint/2010/main" val="4208223843"/>
              </p:ext>
            </p:extLst>
          </p:nvPr>
        </p:nvGraphicFramePr>
        <p:xfrm>
          <a:off x="1574801" y="726750"/>
          <a:ext cx="10296000" cy="60187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3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스텟종류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스탯 설명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기획의도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레벨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캐릭터의 능력치의 단계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반복 플레이를 통한 캐릭터의 </a:t>
                      </a:r>
                      <a:r>
                        <a:rPr lang="ko-KR" altLang="en-US" sz="1400" dirty="0" err="1"/>
                        <a:t>능력치</a:t>
                      </a:r>
                      <a:r>
                        <a:rPr lang="ko-KR" altLang="en-US" sz="1400" dirty="0"/>
                        <a:t> 상승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등급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캐릭터의 능력치의 단계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캐릭터의 </a:t>
                      </a:r>
                      <a:r>
                        <a:rPr lang="ko-KR" altLang="en-US" sz="1400" dirty="0" err="1"/>
                        <a:t>능력치</a:t>
                      </a:r>
                      <a:r>
                        <a:rPr lang="ko-KR" altLang="en-US" sz="1400" dirty="0"/>
                        <a:t> 상승</a:t>
                      </a:r>
                      <a:r>
                        <a:rPr lang="ko-KR" altLang="en-US" sz="1400" baseline="0" dirty="0"/>
                        <a:t> 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HP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캐릭터의 생명력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기본적인 전략적 상황을 구성하기 위한 필요한 정보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회피률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방어시 일정 확률로 데미지를 받지 않음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전략적 상황에서 운적 요소를 통한 변수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캐릭터가 공격시 적에게 주는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적군을 공격하는 횟수의 차이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방어시 감소되는 HP량 감소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HP의 효율 증가 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 혹은 방어시 적용되는 영역의 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 효율 변화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45860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적중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률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적에게 맞출 확률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운적 요소의 변수 감소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550246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치명타</a:t>
                      </a:r>
                      <a:r>
                        <a:rPr lang="ko" sz="1400" dirty="0"/>
                        <a:t> 확률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공격시 일정 확률로 추가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전략적 상황에서 운적 요소를 통한 변수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2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행동력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이 장비의 사용시에 소모되는 소모값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전략적 전투를 하기 위한 제한요소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2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최대 코스트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 부착의 제한적 요소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파츠와 장비의 최대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92365"/>
                  </a:ext>
                </a:extLst>
              </a:tr>
              <a:tr h="4506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타입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상성을 통한 데미지 증감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상성을 통한 전략 구성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과</a:t>
                      </a:r>
                      <a:r>
                        <a:rPr lang="ko-KR" altLang="en-US" sz="1400" baseline="0" dirty="0">
                          <a:solidFill>
                            <a:schemeClr val="dk1"/>
                          </a:solidFill>
                        </a:rPr>
                        <a:t> 캐릭터의 수집의 이유를 주기 위해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836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9CF505-0AA1-46BD-9341-E0A9D163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-KR" altLang="en-US" sz="1900" dirty="0"/>
              <a:t>장비 </a:t>
            </a:r>
            <a:r>
              <a:rPr lang="ko" altLang="en-US" sz="1900" dirty="0"/>
              <a:t>스테이터스</a:t>
            </a:r>
            <a:endParaRPr sz="1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BCF3E-CFA7-403C-9D5E-A79938D71C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E30E8B-0D19-407A-B71E-0A0C049AE03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2" name="Google Shape;122;p24"/>
          <p:cNvGraphicFramePr/>
          <p:nvPr>
            <p:extLst>
              <p:ext uri="{D42A27DB-BD31-4B8C-83A1-F6EECF244321}">
                <p14:modId xmlns:p14="http://schemas.microsoft.com/office/powerpoint/2010/main" val="3335532218"/>
              </p:ext>
            </p:extLst>
          </p:nvPr>
        </p:nvGraphicFramePr>
        <p:xfrm>
          <a:off x="1574801" y="900000"/>
          <a:ext cx="10296000" cy="52455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86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스텟종류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스탯 설명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기획의도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레벨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장비 능력치의 단계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재료 수집의 이유 설정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등급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장비의 능력치의 상승과 파츠 개수 상승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파츠의</a:t>
                      </a:r>
                      <a:r>
                        <a:rPr lang="ko-KR" altLang="en-US" sz="1400" dirty="0"/>
                        <a:t> 개수의 차이와</a:t>
                      </a:r>
                      <a:r>
                        <a:rPr lang="ko-KR" altLang="en-US" sz="1400" baseline="0" dirty="0"/>
                        <a:t> 레벨의 최대치의 설정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캐릭터가 공격시 적에게 주는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적군을 공격하는 횟수의 차이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방어시 감소되는 HP량 감소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HP의 효율 증가 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 혹은 방어시 적용되는 영역의 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 효율 변화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치명타 추가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추가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데미지의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 증가 수치</a:t>
                      </a:r>
                      <a:endParaRPr lang="ko-KR" altLang="en-US"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전략적 상황에서 운적 요소를 통한 변수 차이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423094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적중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률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적에게 맞출 확률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운적 요소의 변수 감소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행동력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이 장비의 사용시에 소모되는 소모값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전략적 전투를 하기 위한 제한요소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소비 코스트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 부착의 제한적 요소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전략적 구성을 하기 위한 제한요소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보조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스테이터스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속성에 따른 추가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수치값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제공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장비내의 추가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스테이터스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95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52445B-0AF4-4C72-9BF1-B2D01C94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" dirty="0"/>
              <a:t>파츠 </a:t>
            </a:r>
            <a:r>
              <a:rPr lang="ko-KR" altLang="en-US" dirty="0" err="1"/>
              <a:t>스테이터스</a:t>
            </a:r>
            <a:endParaRPr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4B28A-C41F-44F9-A363-502500649F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C411C-402E-4118-B980-B53BC620BBD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Google Shape;122;p24">
            <a:extLst>
              <a:ext uri="{FF2B5EF4-FFF2-40B4-BE49-F238E27FC236}">
                <a16:creationId xmlns:a16="http://schemas.microsoft.com/office/drawing/2014/main" id="{D26A40D5-BEFD-489D-B1E5-6F2899FF7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14514"/>
              </p:ext>
            </p:extLst>
          </p:nvPr>
        </p:nvGraphicFramePr>
        <p:xfrm>
          <a:off x="1574801" y="900000"/>
          <a:ext cx="10296000" cy="50855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86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스텟종류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스탯 설명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기획의도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강화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파츠의 성능 단계 표현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많은 파츠의 수집을 유도 하기 위해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분류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파츠의 분류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파츠의 다양성과 조합성을 주기 위해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58275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캐릭터가 공격시 적에게 주는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적군을 공격하는 횟수의 차이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방어시 감소되는 HP량 감소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HP의 효율 증가 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86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dirty="0"/>
                        <a:t>HP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캐릭터의 생명력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기본적인 전략적 상황을 구성하기 위한 필요한 정보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치명타 확률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공격시 일정 확률로 추가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전략적 상황에서 운적 요소를 통한 변수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423094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치명타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추가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데미지의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 증가 수치</a:t>
                      </a:r>
                      <a:endParaRPr lang="ko-KR" altLang="en-US"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전략적 상황에서 운적 요소를 통한 변수 차이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적중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률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적에게 맞출 확률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운적 요소의 변수 감소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행동력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이 장비의 사용시에 소모되는 소모값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전략적 전투를 하기 위한 제한요소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소비 코스트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 부착의 제한적 요소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</a:rPr>
                        <a:t>전략적 구성을 하기 위한 제한요소</a:t>
                      </a:r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33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0468C86-7E35-41D7-A51A-5374E5C14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201261"/>
              </p:ext>
            </p:extLst>
          </p:nvPr>
        </p:nvGraphicFramePr>
        <p:xfrm>
          <a:off x="1598613" y="1057275"/>
          <a:ext cx="5038972" cy="1838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86">
                  <a:extLst>
                    <a:ext uri="{9D8B030D-6E8A-4147-A177-3AD203B41FA5}">
                      <a16:colId xmlns:a16="http://schemas.microsoft.com/office/drawing/2014/main" val="3174764754"/>
                    </a:ext>
                  </a:extLst>
                </a:gridCol>
                <a:gridCol w="2661429">
                  <a:extLst>
                    <a:ext uri="{9D8B030D-6E8A-4147-A177-3AD203B41FA5}">
                      <a16:colId xmlns:a16="http://schemas.microsoft.com/office/drawing/2014/main" val="3325586901"/>
                    </a:ext>
                  </a:extLst>
                </a:gridCol>
                <a:gridCol w="1596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분류</a:t>
                      </a:r>
                      <a:endParaRPr sz="1200" b="1" dirty="0"/>
                    </a:p>
                  </a:txBody>
                  <a:tcPr marL="59010" marR="59010" marT="121900" marB="1219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개별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010" marR="5901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공용</a:t>
                      </a:r>
                    </a:p>
                  </a:txBody>
                  <a:tcPr marL="59010" marR="5901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0914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</a:rPr>
                        <a:t>공격칩</a:t>
                      </a:r>
                      <a:endParaRPr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10" marR="5901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명중확률</a:t>
                      </a:r>
                      <a:endParaRPr sz="1200" dirty="0"/>
                    </a:p>
                  </a:txBody>
                  <a:tcPr marL="59010" marR="5901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소비 코스트</a:t>
                      </a:r>
                      <a:endParaRPr sz="1200" dirty="0"/>
                    </a:p>
                  </a:txBody>
                  <a:tcPr marL="59010" marR="5901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5950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</a:rPr>
                        <a:t>보호칩</a:t>
                      </a:r>
                      <a:endParaRPr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10" marR="5901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방어력</a:t>
                      </a:r>
                      <a:endParaRPr lang="ko" sz="1200" dirty="0"/>
                    </a:p>
                  </a:txBody>
                  <a:tcPr marL="59010" marR="5901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8311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</a:rPr>
                        <a:t>지원칩</a:t>
                      </a:r>
                      <a:endParaRPr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10" marR="5901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크리티컬 확률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크리티컬 데미지</a:t>
                      </a:r>
                      <a:endParaRPr sz="1200" dirty="0"/>
                    </a:p>
                  </a:txBody>
                  <a:tcPr marL="59010" marR="5901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343246"/>
                  </a:ext>
                </a:extLst>
              </a:tr>
            </a:tbl>
          </a:graphicData>
        </a:graphic>
      </p:graphicFrame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" dirty="0"/>
              <a:t>파츠 </a:t>
            </a:r>
            <a:r>
              <a:rPr lang="ko-KR" altLang="en-US" dirty="0"/>
              <a:t>분류</a:t>
            </a:r>
            <a:endParaRPr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72DDF1-2C7D-4522-9A8F-C33693AA17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전투를 통해 획득한 재료를 사용하여 파츠를 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분류에 따라 제작에 필요한 재료가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강화에 따라 소비 코스트가 존재하며 강화수치가 높을 수록 코스트 값이 증가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파츠</a:t>
            </a:r>
            <a:r>
              <a:rPr lang="ko-KR" altLang="en-US" dirty="0"/>
              <a:t> 제작시에 붙는 </a:t>
            </a:r>
            <a:r>
              <a:rPr lang="ko-KR" altLang="en-US" dirty="0" err="1"/>
              <a:t>스테이터스</a:t>
            </a:r>
            <a:r>
              <a:rPr lang="ko-KR" altLang="en-US" dirty="0"/>
              <a:t> 수치는 랜덤으로 붙는다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분류를 통해 유저가 필요로 하는 성능의 파츠를 제작할 수 있도록 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49F393F-7673-407C-AA25-D0594BA7E0F2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4059655107"/>
              </p:ext>
            </p:extLst>
          </p:nvPr>
        </p:nvGraphicFramePr>
        <p:xfrm>
          <a:off x="1598613" y="2961347"/>
          <a:ext cx="5038971" cy="3505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000">
                  <a:extLst>
                    <a:ext uri="{9D8B030D-6E8A-4147-A177-3AD203B41FA5}">
                      <a16:colId xmlns:a16="http://schemas.microsoft.com/office/drawing/2014/main" val="1600325896"/>
                    </a:ext>
                  </a:extLst>
                </a:gridCol>
                <a:gridCol w="1454914">
                  <a:extLst>
                    <a:ext uri="{9D8B030D-6E8A-4147-A177-3AD203B41FA5}">
                      <a16:colId xmlns:a16="http://schemas.microsoft.com/office/drawing/2014/main" val="829619851"/>
                    </a:ext>
                  </a:extLst>
                </a:gridCol>
                <a:gridCol w="709714">
                  <a:extLst>
                    <a:ext uri="{9D8B030D-6E8A-4147-A177-3AD203B41FA5}">
                      <a16:colId xmlns:a16="http://schemas.microsoft.com/office/drawing/2014/main" val="2713224036"/>
                    </a:ext>
                  </a:extLst>
                </a:gridCol>
                <a:gridCol w="1632343">
                  <a:extLst>
                    <a:ext uri="{9D8B030D-6E8A-4147-A177-3AD203B41FA5}">
                      <a16:colId xmlns:a16="http://schemas.microsoft.com/office/drawing/2014/main" val="2902488729"/>
                    </a:ext>
                  </a:extLst>
                </a:gridCol>
              </a:tblGrid>
              <a:tr h="3885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파츠 이름</a:t>
                      </a:r>
                      <a:endParaRPr sz="1200" b="1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스테이터스 </a:t>
                      </a:r>
                      <a:endParaRPr sz="1200" b="1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분류</a:t>
                      </a:r>
                      <a:endParaRPr sz="1200" b="1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파츠</a:t>
                      </a:r>
                      <a:r>
                        <a:rPr lang="ko-KR" altLang="en-US" sz="1200" dirty="0"/>
                        <a:t> 총합</a:t>
                      </a:r>
                      <a:endParaRPr sz="1200" b="1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39281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 추가 칩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공격력</a:t>
                      </a:r>
                      <a:r>
                        <a:rPr lang="en-US" altLang="ko" sz="1200" dirty="0"/>
                        <a:t> +10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공격칩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+30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5695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속도 강화 칩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en-US" altLang="ko" sz="1200" dirty="0"/>
                        <a:t> -1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공격칩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477356136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 추가 칩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공격력</a:t>
                      </a:r>
                      <a:r>
                        <a:rPr lang="en-US" altLang="ko" sz="1200" dirty="0"/>
                        <a:t> +10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공격칩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공격력</a:t>
                      </a:r>
                      <a:r>
                        <a:rPr lang="en-US" altLang="ko-KR" sz="1200" dirty="0"/>
                        <a:t>+10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-1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크리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데미지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+5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4007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속도 증가 칩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보호칩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2375210467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 추가 칩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공격력</a:t>
                      </a:r>
                      <a:r>
                        <a:rPr lang="en-US" altLang="ko" sz="1200" dirty="0"/>
                        <a:t> +10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공격칩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공격력</a:t>
                      </a:r>
                      <a:r>
                        <a:rPr lang="en-US" altLang="ko-KR" sz="1200" dirty="0"/>
                        <a:t>+10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-1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명중확률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+5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6801"/>
                  </a:ext>
                </a:extLst>
              </a:tr>
              <a:tr h="51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속도 보조 칩</a:t>
                      </a:r>
                      <a:endParaRPr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행동력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지원칩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20159" marR="120159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202477355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19901" y="3926154"/>
            <a:ext cx="5040000" cy="229864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200" dirty="0"/>
              <a:t>기획의도</a:t>
            </a:r>
            <a:br>
              <a:rPr lang="en-US" altLang="ko-KR" sz="1200" dirty="0"/>
            </a:br>
            <a:r>
              <a:rPr lang="ko-KR" altLang="en-US" sz="1200" dirty="0"/>
              <a:t>유저가 원하는 </a:t>
            </a:r>
            <a:r>
              <a:rPr lang="ko-KR" altLang="en-US" sz="1200" dirty="0" err="1"/>
              <a:t>파츠</a:t>
            </a:r>
            <a:r>
              <a:rPr lang="ko-KR" altLang="en-US" sz="1200" dirty="0"/>
              <a:t> 부위를 제작을 하여 </a:t>
            </a:r>
            <a:r>
              <a:rPr lang="ko-KR" altLang="en-US" sz="1200" dirty="0" err="1"/>
              <a:t>파츠</a:t>
            </a:r>
            <a:r>
              <a:rPr lang="ko-KR" altLang="en-US" sz="1200" dirty="0"/>
              <a:t> 시너지에 대한 부분에 대한 </a:t>
            </a:r>
            <a:r>
              <a:rPr lang="ko-KR" altLang="en-US" sz="1200" b="1" dirty="0">
                <a:solidFill>
                  <a:srgbClr val="FF0000"/>
                </a:solidFill>
              </a:rPr>
              <a:t>부담</a:t>
            </a:r>
            <a:r>
              <a:rPr lang="ko-KR" altLang="en-US" sz="1200" dirty="0"/>
              <a:t>을 줄이겠다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코스트로 통해 </a:t>
            </a:r>
            <a:r>
              <a:rPr lang="ko-KR" altLang="en-US" sz="1200" dirty="0" err="1"/>
              <a:t>파츠</a:t>
            </a:r>
            <a:r>
              <a:rPr lang="ko-KR" altLang="en-US" sz="1200" dirty="0"/>
              <a:t> 장착에 대한 전략적인 사고를 하도록 한다</a:t>
            </a:r>
            <a:r>
              <a:rPr lang="en-US" altLang="ko-KR" sz="1200" dirty="0"/>
              <a:t>. </a:t>
            </a:r>
            <a:r>
              <a:rPr lang="ko-KR" altLang="en-US" sz="1200" dirty="0"/>
              <a:t>파츠 장착을 위해 캐릭터 강화의 컨텐츠의 소비를 유도한다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같은 효과의 </a:t>
            </a:r>
            <a:r>
              <a:rPr lang="ko-KR" altLang="en-US" sz="1200" dirty="0" err="1"/>
              <a:t>파츠의</a:t>
            </a:r>
            <a:r>
              <a:rPr lang="ko-KR" altLang="en-US" sz="1200" dirty="0"/>
              <a:t> 장착이더라도 </a:t>
            </a:r>
            <a:r>
              <a:rPr lang="ko-KR" altLang="en-US" sz="1200" dirty="0" err="1"/>
              <a:t>파츠의</a:t>
            </a:r>
            <a:r>
              <a:rPr lang="ko-KR" altLang="en-US" sz="1200" dirty="0"/>
              <a:t> 분류에 따라 능력치의 총합이 다르게 나타나게 하여 유저들이 다양한 </a:t>
            </a:r>
            <a:r>
              <a:rPr lang="ko-KR" altLang="en-US" sz="1200" dirty="0" err="1"/>
              <a:t>파츠를</a:t>
            </a:r>
            <a:r>
              <a:rPr lang="ko-KR" altLang="en-US" sz="1200" dirty="0"/>
              <a:t> 수집하고 </a:t>
            </a:r>
            <a:r>
              <a:rPr lang="ko-KR" altLang="en-US" sz="1200" b="1" dirty="0">
                <a:solidFill>
                  <a:srgbClr val="FF0000"/>
                </a:solidFill>
              </a:rPr>
              <a:t>다양한 구성</a:t>
            </a:r>
            <a:r>
              <a:rPr lang="ko-KR" altLang="en-US" sz="1200" dirty="0"/>
              <a:t>을 할 수 있도록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7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536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D8A4797-75D3-45C2-9F1B-2F1368284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443274"/>
              </p:ext>
            </p:extLst>
          </p:nvPr>
        </p:nvGraphicFramePr>
        <p:xfrm>
          <a:off x="1598613" y="1057275"/>
          <a:ext cx="5039015" cy="368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0073">
                  <a:extLst>
                    <a:ext uri="{9D8B030D-6E8A-4147-A177-3AD203B41FA5}">
                      <a16:colId xmlns:a16="http://schemas.microsoft.com/office/drawing/2014/main" val="1628520694"/>
                    </a:ext>
                  </a:extLst>
                </a:gridCol>
                <a:gridCol w="1216314">
                  <a:extLst>
                    <a:ext uri="{9D8B030D-6E8A-4147-A177-3AD203B41FA5}">
                      <a16:colId xmlns:a16="http://schemas.microsoft.com/office/drawing/2014/main" val="1783022370"/>
                    </a:ext>
                  </a:extLst>
                </a:gridCol>
                <a:gridCol w="1216314">
                  <a:extLst>
                    <a:ext uri="{9D8B030D-6E8A-4147-A177-3AD203B41FA5}">
                      <a16:colId xmlns:a16="http://schemas.microsoft.com/office/drawing/2014/main" val="2490661179"/>
                    </a:ext>
                  </a:extLst>
                </a:gridCol>
                <a:gridCol w="1216314">
                  <a:extLst>
                    <a:ext uri="{9D8B030D-6E8A-4147-A177-3AD203B41FA5}">
                      <a16:colId xmlns:a16="http://schemas.microsoft.com/office/drawing/2014/main" val="395191045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스텟</a:t>
                      </a:r>
                      <a:endParaRPr lang="ko-KR" altLang="en-US" sz="1400" dirty="0"/>
                    </a:p>
                  </a:txBody>
                  <a:tcPr marL="88270" marR="8827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marL="88270" marR="8827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8270" marR="8827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8270" marR="8827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2411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HP</a:t>
                      </a:r>
                      <a:endParaRPr lang="ko-KR" altLang="en-US" sz="1400" dirty="0"/>
                    </a:p>
                  </a:txBody>
                  <a:tcPr marL="88270" marR="88270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49115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공격력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1+</a:t>
                      </a:r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2+</a:t>
                      </a:r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extLst>
                  <a:ext uri="{0D108BD9-81ED-4DB2-BD59-A6C34878D82A}">
                    <a16:rowId xmlns:a16="http://schemas.microsoft.com/office/drawing/2014/main" val="279157380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방어력</a:t>
                      </a:r>
                    </a:p>
                  </a:txBody>
                  <a:tcPr marL="88270" marR="88270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1+</a:t>
                      </a:r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35423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치명타확률</a:t>
                      </a:r>
                    </a:p>
                  </a:txBody>
                  <a:tcPr marL="88270" marR="88270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8270" marR="8827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8270" marR="88270"/>
                </a:tc>
                <a:extLst>
                  <a:ext uri="{0D108BD9-81ED-4DB2-BD59-A6C34878D82A}">
                    <a16:rowId xmlns:a16="http://schemas.microsoft.com/office/drawing/2014/main" val="96149538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행동력</a:t>
                      </a:r>
                      <a:endParaRPr lang="ko-KR" altLang="en-US" sz="1400" dirty="0"/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extLst>
                  <a:ext uri="{0D108BD9-81ED-4DB2-BD59-A6C34878D82A}">
                    <a16:rowId xmlns:a16="http://schemas.microsoft.com/office/drawing/2014/main" val="8709391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범위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8270" marR="88270"/>
                </a:tc>
                <a:extLst>
                  <a:ext uri="{0D108BD9-81ED-4DB2-BD59-A6C34878D82A}">
                    <a16:rowId xmlns:a16="http://schemas.microsoft.com/office/drawing/2014/main" val="30926401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치명타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extLst>
                  <a:ext uri="{0D108BD9-81ED-4DB2-BD59-A6C34878D82A}">
                    <a16:rowId xmlns:a16="http://schemas.microsoft.com/office/drawing/2014/main" val="213689598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적중률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1+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장비</a:t>
                      </a:r>
                      <a:r>
                        <a:rPr lang="en-US" altLang="ko-KR" sz="1400" dirty="0"/>
                        <a:t>2+</a:t>
                      </a:r>
                      <a:r>
                        <a:rPr lang="ko-KR" altLang="en-US" sz="1400" dirty="0"/>
                        <a:t>파츠</a:t>
                      </a:r>
                    </a:p>
                  </a:txBody>
                  <a:tcPr marL="88270" marR="88270"/>
                </a:tc>
                <a:extLst>
                  <a:ext uri="{0D108BD9-81ED-4DB2-BD59-A6C34878D82A}">
                    <a16:rowId xmlns:a16="http://schemas.microsoft.com/office/drawing/2014/main" val="377541171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DD45987E-1CAE-4FC3-AA70-682896A4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전투시 사용되는 유저 캐릭터 </a:t>
            </a:r>
            <a:r>
              <a:rPr lang="ko-KR" altLang="en-US" dirty="0" err="1"/>
              <a:t>스테이터스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BFE804-FD7F-4049-BEE2-4D051C2B940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캐릭터 </a:t>
            </a:r>
            <a:r>
              <a:rPr lang="en-US" altLang="ko-KR" dirty="0"/>
              <a:t>1</a:t>
            </a:r>
            <a:r>
              <a:rPr lang="ko-KR" altLang="en-US" dirty="0"/>
              <a:t>개마다 </a:t>
            </a:r>
            <a:r>
              <a:rPr lang="en-US" altLang="ko-KR" dirty="0"/>
              <a:t>3</a:t>
            </a:r>
            <a:r>
              <a:rPr lang="ko-KR" altLang="en-US" dirty="0"/>
              <a:t>가지의 공격력과 범위를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캐릭터는 스킬을 사용하면 추가적 데미지를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캐릭터는 장비 교체를 통해 캐릭터의 스킬을 변형이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파츠를 교체할 경우 특수 재화가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7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파츠</a:t>
            </a:r>
            <a:r>
              <a:rPr lang="ko-KR" altLang="en-US" dirty="0"/>
              <a:t> 성장</a:t>
            </a:r>
          </a:p>
        </p:txBody>
      </p:sp>
      <p:graphicFrame>
        <p:nvGraphicFramePr>
          <p:cNvPr id="27" name="내용 개체 틀 26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68667501"/>
              </p:ext>
            </p:extLst>
          </p:nvPr>
        </p:nvGraphicFramePr>
        <p:xfrm>
          <a:off x="1593188" y="3814801"/>
          <a:ext cx="5025888" cy="23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강화</a:t>
                      </a:r>
                    </a:p>
                  </a:txBody>
                  <a:tcPr marL="141842" marR="1418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필요 수</a:t>
                      </a:r>
                    </a:p>
                  </a:txBody>
                  <a:tcPr marL="141842" marR="1418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강화</a:t>
                      </a:r>
                    </a:p>
                  </a:txBody>
                  <a:tcPr marL="141842" marR="141842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필요 수</a:t>
                      </a:r>
                    </a:p>
                  </a:txBody>
                  <a:tcPr marL="141842" marR="1418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14775" marR="1477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14775" marR="1477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</a:p>
                  </a:txBody>
                  <a:tcPr marL="14775" marR="1477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22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marL="14775" marR="1477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37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marL="14775" marR="1477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46</a:t>
                      </a:r>
                    </a:p>
                  </a:txBody>
                  <a:tcPr marL="14775" marR="1477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F943B8-050A-4C67-ABD7-86F8FE957FC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35659" y="1066700"/>
            <a:ext cx="5040000" cy="2520000"/>
          </a:xfrm>
        </p:spPr>
        <p:txBody>
          <a:bodyPr/>
          <a:lstStyle/>
          <a:p>
            <a:r>
              <a:rPr lang="ko-KR" altLang="en-US" dirty="0"/>
              <a:t>파츠를 같은 파츠를 통해 더욱 좋은 성능의 파츠로 변환한다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성능은 강화 할 때마다 </a:t>
            </a:r>
            <a:r>
              <a:rPr lang="en-US" altLang="ko-KR" dirty="0"/>
              <a:t>1.5</a:t>
            </a:r>
            <a:r>
              <a:rPr lang="ko-KR" altLang="en-US" dirty="0"/>
              <a:t>배 증가한다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강화 정도에 따라 더욱 많은 파츠가 필요로 하게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(0</a:t>
            </a:r>
            <a:r>
              <a:rPr lang="ko-KR" altLang="en-US" dirty="0"/>
              <a:t>에서</a:t>
            </a:r>
            <a:r>
              <a:rPr lang="en-US" altLang="ko-KR" dirty="0"/>
              <a:t> 1</a:t>
            </a:r>
            <a:r>
              <a:rPr lang="ko-KR" altLang="en-US" dirty="0"/>
              <a:t>로 강화 하는데 </a:t>
            </a:r>
            <a:r>
              <a:rPr lang="en-US" altLang="ko-KR" dirty="0"/>
              <a:t>1</a:t>
            </a:r>
            <a:r>
              <a:rPr lang="ko-KR" altLang="en-US" dirty="0"/>
              <a:t>개가 필요하지만</a:t>
            </a:r>
            <a:r>
              <a:rPr lang="en-US" altLang="ko-KR" dirty="0"/>
              <a:t> 9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으로 강화 하는데 </a:t>
            </a:r>
            <a:r>
              <a:rPr lang="en-US" altLang="ko-KR" dirty="0"/>
              <a:t>46</a:t>
            </a:r>
            <a:r>
              <a:rPr lang="ko-KR" altLang="en-US" dirty="0"/>
              <a:t>개가 필요하다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까지 강화가 가능 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600200" y="1076325"/>
            <a:ext cx="5040000" cy="2520000"/>
            <a:chOff x="1600200" y="1076325"/>
            <a:chExt cx="5040000" cy="2520000"/>
          </a:xfrm>
        </p:grpSpPr>
        <p:sp>
          <p:nvSpPr>
            <p:cNvPr id="7" name="직사각형 6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69910" y="1371600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7135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/>
                <a:t>파츠</a:t>
              </a:r>
              <a:endParaRPr lang="ko-KR" altLang="en-US" sz="10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658699" y="1257300"/>
              <a:ext cx="2656872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63701" y="2609850"/>
              <a:ext cx="846868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강화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5763646-DB4C-4B98-A5F9-61C7D5C7D35F}"/>
                </a:ext>
              </a:extLst>
            </p:cNvPr>
            <p:cNvGrpSpPr/>
            <p:nvPr/>
          </p:nvGrpSpPr>
          <p:grpSpPr>
            <a:xfrm>
              <a:off x="1600200" y="3072871"/>
              <a:ext cx="5032134" cy="506653"/>
              <a:chOff x="1586822" y="3130429"/>
              <a:chExt cx="5032134" cy="50665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555996B6-4AFD-4930-81E9-9C442374866E}"/>
                  </a:ext>
                </a:extLst>
              </p:cNvPr>
              <p:cNvSpPr/>
              <p:nvPr/>
            </p:nvSpPr>
            <p:spPr>
              <a:xfrm>
                <a:off x="1586822" y="3130429"/>
                <a:ext cx="5032134" cy="50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816AD1B-2E00-4618-8C50-D7AAE70221DA}"/>
                  </a:ext>
                </a:extLst>
              </p:cNvPr>
              <p:cNvSpPr/>
              <p:nvPr/>
            </p:nvSpPr>
            <p:spPr>
              <a:xfrm>
                <a:off x="1687889" y="3190516"/>
                <a:ext cx="423434" cy="381090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B3B238B-221F-417D-B29D-9D0BC7F31CC2}"/>
                  </a:ext>
                </a:extLst>
              </p:cNvPr>
              <p:cNvSpPr/>
              <p:nvPr/>
            </p:nvSpPr>
            <p:spPr>
              <a:xfrm>
                <a:off x="2236176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DCC5E8B-4B1C-4586-B38F-85B4949C74E5}"/>
                  </a:ext>
                </a:extLst>
              </p:cNvPr>
              <p:cNvSpPr/>
              <p:nvPr/>
            </p:nvSpPr>
            <p:spPr>
              <a:xfrm>
                <a:off x="2784463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5D3EC25-6B1B-4AFF-B9F3-45BBE8E9E397}"/>
                  </a:ext>
                </a:extLst>
              </p:cNvPr>
              <p:cNvSpPr/>
              <p:nvPr/>
            </p:nvSpPr>
            <p:spPr>
              <a:xfrm>
                <a:off x="333275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C26AFB7-7AAF-4670-B987-76A90B99DA0E}"/>
                  </a:ext>
                </a:extLst>
              </p:cNvPr>
              <p:cNvSpPr/>
              <p:nvPr/>
            </p:nvSpPr>
            <p:spPr>
              <a:xfrm>
                <a:off x="388103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BB10235-0152-4B3E-97A9-A9E86FCE23B3}"/>
                  </a:ext>
                </a:extLst>
              </p:cNvPr>
              <p:cNvSpPr/>
              <p:nvPr/>
            </p:nvSpPr>
            <p:spPr>
              <a:xfrm>
                <a:off x="4429324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FB74E9-00D8-42E4-830E-31C0F7B6CF43}"/>
                  </a:ext>
                </a:extLst>
              </p:cNvPr>
              <p:cNvSpPr/>
              <p:nvPr/>
            </p:nvSpPr>
            <p:spPr>
              <a:xfrm>
                <a:off x="497761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55F077F-FE66-4162-8248-A32FA4C726DB}"/>
                  </a:ext>
                </a:extLst>
              </p:cNvPr>
              <p:cNvSpPr/>
              <p:nvPr/>
            </p:nvSpPr>
            <p:spPr>
              <a:xfrm>
                <a:off x="552589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7821D46-FA0D-4556-8A73-B914CE751A02}"/>
                  </a:ext>
                </a:extLst>
              </p:cNvPr>
              <p:cNvSpPr/>
              <p:nvPr/>
            </p:nvSpPr>
            <p:spPr>
              <a:xfrm>
                <a:off x="607418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8" name="직사각형 27"/>
          <p:cNvSpPr/>
          <p:nvPr/>
        </p:nvSpPr>
        <p:spPr>
          <a:xfrm>
            <a:off x="3676320" y="1257300"/>
            <a:ext cx="766382" cy="31432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47413" y="1389062"/>
            <a:ext cx="461162" cy="3338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lIns="117226" tIns="58613" rIns="117226" bIns="58613" rtlCol="0" anchor="ctr">
            <a:spAutoFit/>
          </a:bodyPr>
          <a:lstStyle/>
          <a:p>
            <a:r>
              <a:rPr lang="en-US" altLang="ko-KR" sz="1400" dirty="0"/>
              <a:t>+5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815870" y="3819902"/>
            <a:ext cx="5027407" cy="1020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기획의도 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파츠 수집의 </a:t>
            </a:r>
            <a:r>
              <a:rPr lang="ko-KR" altLang="en-US" sz="1400" b="1" dirty="0">
                <a:solidFill>
                  <a:srgbClr val="FF0000"/>
                </a:solidFill>
              </a:rPr>
              <a:t>목표</a:t>
            </a:r>
            <a:r>
              <a:rPr lang="ko-KR" altLang="en-US" sz="1400" dirty="0"/>
              <a:t>를 명확하게 하기 위해 설정하였다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 성장을 하는 다양한 방향을 제시하기위해 하였다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732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장비 성장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7262C5-5E63-4141-A932-99D91C9582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재료를 통해 장비의 레벨이 상승하고 최대 레벨이 될 경우 승급을 통해 단계를 상승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장비 승급을 통해 단계가 올라가고 단계에 따라 장비에 장착 가능한 파츠의 개수가 달라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단계가 높을수록 승급</a:t>
            </a:r>
            <a:r>
              <a:rPr lang="en-US" altLang="ko-KR" dirty="0"/>
              <a:t>, </a:t>
            </a:r>
            <a:r>
              <a:rPr lang="ko-KR" altLang="en-US" dirty="0"/>
              <a:t>레벨 업에 필요한 재료가 많이 </a:t>
            </a:r>
            <a:r>
              <a:rPr lang="ko-KR" altLang="en-US" dirty="0" err="1"/>
              <a:t>필요해진다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승급 시에 레벨은 초기화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FBB23EB-E22A-4707-9F79-4AE72FD3007F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822011630"/>
              </p:ext>
            </p:extLst>
          </p:nvPr>
        </p:nvGraphicFramePr>
        <p:xfrm>
          <a:off x="1598613" y="3786188"/>
          <a:ext cx="3384000" cy="23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59958201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96764752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36861850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레벨 구간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최대 장착 개수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669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967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2312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6350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8908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1~70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353292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1600200" y="1076325"/>
            <a:ext cx="5040000" cy="2520000"/>
            <a:chOff x="1600200" y="1076325"/>
            <a:chExt cx="5040000" cy="2520000"/>
          </a:xfrm>
        </p:grpSpPr>
        <p:sp>
          <p:nvSpPr>
            <p:cNvPr id="4" name="직사각형 3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69910" y="1371600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65709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재료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17135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재료</a:t>
              </a:r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88856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재료</a:t>
              </a:r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58699" y="1257300"/>
              <a:ext cx="2656872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563701" y="2609850"/>
              <a:ext cx="846868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강화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5763646-DB4C-4B98-A5F9-61C7D5C7D35F}"/>
                </a:ext>
              </a:extLst>
            </p:cNvPr>
            <p:cNvGrpSpPr/>
            <p:nvPr/>
          </p:nvGrpSpPr>
          <p:grpSpPr>
            <a:xfrm>
              <a:off x="1600200" y="3072871"/>
              <a:ext cx="5032134" cy="506653"/>
              <a:chOff x="1586822" y="3130429"/>
              <a:chExt cx="5032134" cy="506653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55996B6-4AFD-4930-81E9-9C442374866E}"/>
                  </a:ext>
                </a:extLst>
              </p:cNvPr>
              <p:cNvSpPr/>
              <p:nvPr/>
            </p:nvSpPr>
            <p:spPr>
              <a:xfrm>
                <a:off x="1586822" y="3130429"/>
                <a:ext cx="5032134" cy="50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A816AD1B-2E00-4618-8C50-D7AAE70221DA}"/>
                  </a:ext>
                </a:extLst>
              </p:cNvPr>
              <p:cNvSpPr/>
              <p:nvPr/>
            </p:nvSpPr>
            <p:spPr>
              <a:xfrm>
                <a:off x="1687889" y="3190516"/>
                <a:ext cx="423434" cy="381090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B3B238B-221F-417D-B29D-9D0BC7F31CC2}"/>
                  </a:ext>
                </a:extLst>
              </p:cNvPr>
              <p:cNvSpPr/>
              <p:nvPr/>
            </p:nvSpPr>
            <p:spPr>
              <a:xfrm>
                <a:off x="2236176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DCC5E8B-4B1C-4586-B38F-85B4949C74E5}"/>
                  </a:ext>
                </a:extLst>
              </p:cNvPr>
              <p:cNvSpPr/>
              <p:nvPr/>
            </p:nvSpPr>
            <p:spPr>
              <a:xfrm>
                <a:off x="2784463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5D3EC25-6B1B-4AFF-B9F3-45BBE8E9E397}"/>
                  </a:ext>
                </a:extLst>
              </p:cNvPr>
              <p:cNvSpPr/>
              <p:nvPr/>
            </p:nvSpPr>
            <p:spPr>
              <a:xfrm>
                <a:off x="333275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C26AFB7-7AAF-4670-B987-76A90B99DA0E}"/>
                  </a:ext>
                </a:extLst>
              </p:cNvPr>
              <p:cNvSpPr/>
              <p:nvPr/>
            </p:nvSpPr>
            <p:spPr>
              <a:xfrm>
                <a:off x="388103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BB10235-0152-4B3E-97A9-A9E86FCE23B3}"/>
                  </a:ext>
                </a:extLst>
              </p:cNvPr>
              <p:cNvSpPr/>
              <p:nvPr/>
            </p:nvSpPr>
            <p:spPr>
              <a:xfrm>
                <a:off x="4429324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BFB74E9-00D8-42E4-830E-31C0F7B6CF43}"/>
                  </a:ext>
                </a:extLst>
              </p:cNvPr>
              <p:cNvSpPr/>
              <p:nvPr/>
            </p:nvSpPr>
            <p:spPr>
              <a:xfrm>
                <a:off x="497761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55F077F-FE66-4162-8248-A32FA4C726DB}"/>
                  </a:ext>
                </a:extLst>
              </p:cNvPr>
              <p:cNvSpPr/>
              <p:nvPr/>
            </p:nvSpPr>
            <p:spPr>
              <a:xfrm>
                <a:off x="552589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7821D46-FA0D-4556-8A73-B914CE751A02}"/>
                  </a:ext>
                </a:extLst>
              </p:cNvPr>
              <p:cNvSpPr/>
              <p:nvPr/>
            </p:nvSpPr>
            <p:spPr>
              <a:xfrm>
                <a:off x="607418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8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4106132" y="1288462"/>
              <a:ext cx="252000" cy="2520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별: 꼭짓점 5개 58">
              <a:extLst>
                <a:ext uri="{FF2B5EF4-FFF2-40B4-BE49-F238E27FC236}">
                  <a16:creationId xmlns:a16="http://schemas.microsoft.com/office/drawing/2014/main" id="{D19A37C8-17BB-4C8E-A00B-0C414B6DAE1D}"/>
                </a:ext>
              </a:extLst>
            </p:cNvPr>
            <p:cNvSpPr/>
            <p:nvPr/>
          </p:nvSpPr>
          <p:spPr>
            <a:xfrm>
              <a:off x="4471920" y="1288462"/>
              <a:ext cx="252000" cy="252000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815870" y="3830857"/>
            <a:ext cx="5027407" cy="14311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기획의도 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파츠 재화를 통해 강화 함으로 유저가 </a:t>
            </a:r>
            <a:r>
              <a:rPr lang="ko-KR" altLang="en-US" sz="1600" dirty="0">
                <a:solidFill>
                  <a:srgbClr val="FF0000"/>
                </a:solidFill>
              </a:rPr>
              <a:t>반복적인 플레이</a:t>
            </a:r>
            <a:r>
              <a:rPr lang="ko-KR" altLang="en-US" sz="1400" dirty="0"/>
              <a:t>를 하게 하고 같은 재화를 사용하게 하여 유저에게 과도한 정보를 전달하지 않게 하겠다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597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성장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89B20FF-7967-4694-BDBC-F54D21AE47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캐릭터는 전투를 통해 경험치를 획득하고 이러한 경험치를 통해 레벨을 상승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 레벨에 도달한 캐릭터는 동일한 등급의 최대 레벨을 달성한 캐릭터를 통해 등급을 상승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등급이 높일 수록 최대 레벨이 상승한다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재료가 되는 캐릭터에 부착된 파츠는 소멸된다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5870" y="3799582"/>
            <a:ext cx="5027407" cy="11065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기획의도 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캐릭터와 파츠의 </a:t>
            </a:r>
            <a:r>
              <a:rPr lang="ko-KR" altLang="en-US" sz="1600" dirty="0">
                <a:solidFill>
                  <a:srgbClr val="FF0000"/>
                </a:solidFill>
              </a:rPr>
              <a:t>제작의 이유</a:t>
            </a:r>
            <a:r>
              <a:rPr lang="ko-KR" altLang="en-US" sz="1400" dirty="0"/>
              <a:t>를 주고 일반 전투의 </a:t>
            </a:r>
            <a:r>
              <a:rPr lang="ko-KR" altLang="en-US" sz="1600" dirty="0">
                <a:solidFill>
                  <a:srgbClr val="FF0000"/>
                </a:solidFill>
              </a:rPr>
              <a:t>반복 플레이</a:t>
            </a:r>
            <a:r>
              <a:rPr lang="ko-KR" altLang="en-US" sz="1400" dirty="0"/>
              <a:t>의 당위성을 주기 위해서 설정한다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AB236B-72FB-41A5-AF41-6E797E9DBBE9}"/>
              </a:ext>
            </a:extLst>
          </p:cNvPr>
          <p:cNvSpPr/>
          <p:nvPr/>
        </p:nvSpPr>
        <p:spPr>
          <a:xfrm>
            <a:off x="1600200" y="1076325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D006A4-357F-4983-8E6D-80F99AD1FBA0}"/>
              </a:ext>
            </a:extLst>
          </p:cNvPr>
          <p:cNvSpPr/>
          <p:nvPr/>
        </p:nvSpPr>
        <p:spPr>
          <a:xfrm>
            <a:off x="1769910" y="1371600"/>
            <a:ext cx="1440000" cy="144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등급 상승되는 캐릭터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45804A-E279-4E1F-A390-346F6A29A950}"/>
              </a:ext>
            </a:extLst>
          </p:cNvPr>
          <p:cNvGrpSpPr/>
          <p:nvPr/>
        </p:nvGrpSpPr>
        <p:grpSpPr>
          <a:xfrm>
            <a:off x="1600200" y="3072871"/>
            <a:ext cx="5032134" cy="506653"/>
            <a:chOff x="1586822" y="3130429"/>
            <a:chExt cx="5032134" cy="50665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B72EF7-AFBB-496C-AFDF-3F197AC6C2A7}"/>
                </a:ext>
              </a:extLst>
            </p:cNvPr>
            <p:cNvSpPr/>
            <p:nvPr/>
          </p:nvSpPr>
          <p:spPr>
            <a:xfrm>
              <a:off x="1586822" y="3130429"/>
              <a:ext cx="5032134" cy="50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99CCF9-8DFB-41BB-BDC4-A96DA8943C4C}"/>
                </a:ext>
              </a:extLst>
            </p:cNvPr>
            <p:cNvSpPr/>
            <p:nvPr/>
          </p:nvSpPr>
          <p:spPr>
            <a:xfrm>
              <a:off x="1687889" y="3190516"/>
              <a:ext cx="423434" cy="381090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BFC69B-1A20-41F4-837D-D0C08B506715}"/>
                </a:ext>
              </a:extLst>
            </p:cNvPr>
            <p:cNvSpPr/>
            <p:nvPr/>
          </p:nvSpPr>
          <p:spPr>
            <a:xfrm>
              <a:off x="2236176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8DC7C1-0213-4A5A-AE5D-53B67816C762}"/>
                </a:ext>
              </a:extLst>
            </p:cNvPr>
            <p:cNvSpPr/>
            <p:nvPr/>
          </p:nvSpPr>
          <p:spPr>
            <a:xfrm>
              <a:off x="2784463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47EB9E-C21B-4EB4-942D-220510ACBDDE}"/>
                </a:ext>
              </a:extLst>
            </p:cNvPr>
            <p:cNvSpPr/>
            <p:nvPr/>
          </p:nvSpPr>
          <p:spPr>
            <a:xfrm>
              <a:off x="3332750" y="3190516"/>
              <a:ext cx="423434" cy="381090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DF9D9B-DFEC-4AA1-A30B-746A1E6368D1}"/>
                </a:ext>
              </a:extLst>
            </p:cNvPr>
            <p:cNvSpPr/>
            <p:nvPr/>
          </p:nvSpPr>
          <p:spPr>
            <a:xfrm>
              <a:off x="3881037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9C8289-3C76-43F1-A2C5-DDBC1A2D6DB3}"/>
                </a:ext>
              </a:extLst>
            </p:cNvPr>
            <p:cNvSpPr/>
            <p:nvPr/>
          </p:nvSpPr>
          <p:spPr>
            <a:xfrm>
              <a:off x="4429324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36F72C-5479-4798-ABDB-6AF85147D0FA}"/>
                </a:ext>
              </a:extLst>
            </p:cNvPr>
            <p:cNvSpPr/>
            <p:nvPr/>
          </p:nvSpPr>
          <p:spPr>
            <a:xfrm>
              <a:off x="4977610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1CF994-E267-42FA-93B8-2FABFC943E55}"/>
                </a:ext>
              </a:extLst>
            </p:cNvPr>
            <p:cNvSpPr/>
            <p:nvPr/>
          </p:nvSpPr>
          <p:spPr>
            <a:xfrm>
              <a:off x="5525897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7271BA-B18E-48C9-8851-B9989B3BD961}"/>
                </a:ext>
              </a:extLst>
            </p:cNvPr>
            <p:cNvSpPr/>
            <p:nvPr/>
          </p:nvSpPr>
          <p:spPr>
            <a:xfrm>
              <a:off x="6074180" y="3190516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3851FC-EB56-4EE8-8DEB-26ED8FEDDBC4}"/>
              </a:ext>
            </a:extLst>
          </p:cNvPr>
          <p:cNvSpPr/>
          <p:nvPr/>
        </p:nvSpPr>
        <p:spPr>
          <a:xfrm>
            <a:off x="4694422" y="1371600"/>
            <a:ext cx="1440000" cy="144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재료가 되는 </a:t>
            </a:r>
            <a:endParaRPr lang="en-US" altLang="ko-KR" sz="1400" dirty="0"/>
          </a:p>
          <a:p>
            <a:pPr algn="ctr"/>
            <a:r>
              <a:rPr lang="ko-KR" altLang="en-US" sz="1400" dirty="0"/>
              <a:t>캐릭터</a:t>
            </a:r>
          </a:p>
        </p:txBody>
      </p:sp>
      <p:sp>
        <p:nvSpPr>
          <p:cNvPr id="33" name="십자형 32">
            <a:extLst>
              <a:ext uri="{FF2B5EF4-FFF2-40B4-BE49-F238E27FC236}">
                <a16:creationId xmlns:a16="http://schemas.microsoft.com/office/drawing/2014/main" id="{E2129FA6-F50D-47EF-B0CC-450A2B698859}"/>
              </a:ext>
            </a:extLst>
          </p:cNvPr>
          <p:cNvSpPr/>
          <p:nvPr/>
        </p:nvSpPr>
        <p:spPr>
          <a:xfrm>
            <a:off x="3500046" y="1622478"/>
            <a:ext cx="904240" cy="904240"/>
          </a:xfrm>
          <a:prstGeom prst="plus">
            <a:avLst>
              <a:gd name="adj" fmla="val 384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D647D0D-75C4-4D25-95A3-9CD3E55CB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18067"/>
              </p:ext>
            </p:extLst>
          </p:nvPr>
        </p:nvGraphicFramePr>
        <p:xfrm>
          <a:off x="1605326" y="3830857"/>
          <a:ext cx="3420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레벨 구간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파츠</a:t>
                      </a:r>
                      <a:r>
                        <a:rPr lang="ko-KR" altLang="en-US" sz="1400" dirty="0"/>
                        <a:t> 최대 장착 개수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1~30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1~40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89432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1~50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1~60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1~70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67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13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16977DB6-72C3-4C1C-9D83-83EF6C42F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B1BD38-041E-4903-B8BD-01A12596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파츠 장착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4687D0A-05A2-4E94-81AA-B001DEF353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장비는 최대 </a:t>
            </a:r>
            <a:r>
              <a:rPr lang="en-US" altLang="ko-KR" dirty="0"/>
              <a:t>4</a:t>
            </a:r>
            <a:r>
              <a:rPr lang="ko-KR" altLang="en-US" dirty="0"/>
              <a:t>개의 파츠를 장착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캐릭터는 장비 </a:t>
            </a:r>
            <a:r>
              <a:rPr lang="en-US" altLang="ko-KR" dirty="0"/>
              <a:t>2</a:t>
            </a:r>
            <a:r>
              <a:rPr lang="ko-KR" altLang="en-US" dirty="0"/>
              <a:t>개와 최대 </a:t>
            </a:r>
            <a:r>
              <a:rPr lang="en-US" altLang="ko-KR" dirty="0"/>
              <a:t>4</a:t>
            </a:r>
            <a:r>
              <a:rPr lang="ko-KR" altLang="en-US" dirty="0"/>
              <a:t>개의 파츠를 장착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장비에 부착된 파츠의 </a:t>
            </a:r>
            <a:r>
              <a:rPr lang="ko-KR" altLang="en-US" dirty="0" err="1"/>
              <a:t>스테이터스가</a:t>
            </a:r>
            <a:r>
              <a:rPr lang="ko-KR" altLang="en-US" dirty="0"/>
              <a:t> 장비에 추가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조합에 따라 추가 </a:t>
            </a:r>
            <a:r>
              <a:rPr lang="ko-KR" altLang="en-US" dirty="0" err="1"/>
              <a:t>스테이터스가</a:t>
            </a:r>
            <a:r>
              <a:rPr lang="ko-KR" altLang="en-US" dirty="0"/>
              <a:t> 다르게 적용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캐릭터에 부착된 장비의 </a:t>
            </a:r>
            <a:r>
              <a:rPr lang="ko-KR" altLang="en-US" dirty="0" err="1"/>
              <a:t>스테이터스가</a:t>
            </a:r>
            <a:r>
              <a:rPr lang="ko-KR" altLang="en-US" dirty="0"/>
              <a:t> 캐릭터에 추가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캐릭터마다 다른 </a:t>
            </a:r>
            <a:r>
              <a:rPr lang="ko-KR" altLang="en-US" dirty="0" err="1"/>
              <a:t>스테이터스를</a:t>
            </a:r>
            <a:r>
              <a:rPr lang="ko-KR" altLang="en-US" dirty="0"/>
              <a:t>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캐릭터라도 속성에 따라 다른 </a:t>
            </a:r>
            <a:r>
              <a:rPr lang="ko-KR" altLang="en-US" dirty="0" err="1"/>
              <a:t>스테이터스를</a:t>
            </a:r>
            <a:r>
              <a:rPr lang="ko-KR" altLang="en-US" dirty="0"/>
              <a:t> 지닌다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파츠는 탈부착이 되지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1600200" y="1070685"/>
            <a:ext cx="5040000" cy="2525640"/>
            <a:chOff x="1600200" y="1070685"/>
            <a:chExt cx="5040000" cy="2525640"/>
          </a:xfrm>
        </p:grpSpPr>
        <p:sp>
          <p:nvSpPr>
            <p:cNvPr id="8" name="직사각형 7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69910" y="1377742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4270" y="1637563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10945" y="1257300"/>
              <a:ext cx="1267405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5763646-DB4C-4B98-A5F9-61C7D5C7D35F}"/>
                </a:ext>
              </a:extLst>
            </p:cNvPr>
            <p:cNvGrpSpPr/>
            <p:nvPr/>
          </p:nvGrpSpPr>
          <p:grpSpPr>
            <a:xfrm>
              <a:off x="1600200" y="3072871"/>
              <a:ext cx="5032134" cy="506653"/>
              <a:chOff x="1586822" y="3130429"/>
              <a:chExt cx="5032134" cy="50665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55996B6-4AFD-4930-81E9-9C442374866E}"/>
                  </a:ext>
                </a:extLst>
              </p:cNvPr>
              <p:cNvSpPr/>
              <p:nvPr/>
            </p:nvSpPr>
            <p:spPr>
              <a:xfrm>
                <a:off x="1586822" y="3130429"/>
                <a:ext cx="5032134" cy="50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816AD1B-2E00-4618-8C50-D7AAE70221DA}"/>
                  </a:ext>
                </a:extLst>
              </p:cNvPr>
              <p:cNvSpPr/>
              <p:nvPr/>
            </p:nvSpPr>
            <p:spPr>
              <a:xfrm>
                <a:off x="1687889" y="3190516"/>
                <a:ext cx="423434" cy="381090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B3B238B-221F-417D-B29D-9D0BC7F31CC2}"/>
                  </a:ext>
                </a:extLst>
              </p:cNvPr>
              <p:cNvSpPr/>
              <p:nvPr/>
            </p:nvSpPr>
            <p:spPr>
              <a:xfrm>
                <a:off x="2236176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DCC5E8B-4B1C-4586-B38F-85B4949C74E5}"/>
                  </a:ext>
                </a:extLst>
              </p:cNvPr>
              <p:cNvSpPr/>
              <p:nvPr/>
            </p:nvSpPr>
            <p:spPr>
              <a:xfrm>
                <a:off x="2784463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D3EC25-6B1B-4AFF-B9F3-45BBE8E9E397}"/>
                  </a:ext>
                </a:extLst>
              </p:cNvPr>
              <p:cNvSpPr/>
              <p:nvPr/>
            </p:nvSpPr>
            <p:spPr>
              <a:xfrm>
                <a:off x="333275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C26AFB7-7AAF-4670-B987-76A90B99DA0E}"/>
                  </a:ext>
                </a:extLst>
              </p:cNvPr>
              <p:cNvSpPr/>
              <p:nvPr/>
            </p:nvSpPr>
            <p:spPr>
              <a:xfrm>
                <a:off x="388103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B10235-0152-4B3E-97A9-A9E86FCE23B3}"/>
                  </a:ext>
                </a:extLst>
              </p:cNvPr>
              <p:cNvSpPr/>
              <p:nvPr/>
            </p:nvSpPr>
            <p:spPr>
              <a:xfrm>
                <a:off x="4429324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FB74E9-00D8-42E4-830E-31C0F7B6CF43}"/>
                  </a:ext>
                </a:extLst>
              </p:cNvPr>
              <p:cNvSpPr/>
              <p:nvPr/>
            </p:nvSpPr>
            <p:spPr>
              <a:xfrm>
                <a:off x="497761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55F077F-FE66-4162-8248-A32FA4C726DB}"/>
                  </a:ext>
                </a:extLst>
              </p:cNvPr>
              <p:cNvSpPr/>
              <p:nvPr/>
            </p:nvSpPr>
            <p:spPr>
              <a:xfrm>
                <a:off x="552589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7821D46-FA0D-4556-8A73-B914CE751A02}"/>
                  </a:ext>
                </a:extLst>
              </p:cNvPr>
              <p:cNvSpPr/>
              <p:nvPr/>
            </p:nvSpPr>
            <p:spPr>
              <a:xfrm>
                <a:off x="607418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9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4082818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658425" y="1145199"/>
              <a:ext cx="1917892" cy="1856839"/>
              <a:chOff x="13900794" y="1769422"/>
              <a:chExt cx="2336454" cy="2262077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3900794" y="1769422"/>
                <a:ext cx="2336454" cy="22620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76867" y="2496812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985BA770-1745-46D2-8E2C-C66CA873FB7A}"/>
                  </a:ext>
                </a:extLst>
              </p:cNvPr>
              <p:cNvGrpSpPr/>
              <p:nvPr/>
            </p:nvGrpSpPr>
            <p:grpSpPr>
              <a:xfrm>
                <a:off x="13976867" y="2873735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28D0113-35FD-4CCD-9028-C62BD1103518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1FA8A97-3B2A-46A1-91B3-90E639268AF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B674CC2-09F7-437F-AEE0-7CA4A1B3092B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3A3828B-BD83-4C0C-87FF-077BE2F8082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6C6943E-2678-433E-BAC3-FF1F148DEE36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5BA90AE-FF99-45AE-9585-3DA6E9B3DF63}"/>
                  </a:ext>
                </a:extLst>
              </p:cNvPr>
              <p:cNvGrpSpPr/>
              <p:nvPr/>
            </p:nvGrpSpPr>
            <p:grpSpPr>
              <a:xfrm>
                <a:off x="13976867" y="3250658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C72566B-07F5-47E3-9A34-B98A5BAD135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347EF6C5-5824-43F0-BEAD-413CC3333F2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6EF2D026-3E24-4ACF-A05C-B6444637E15F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CBE12CD-9580-43B4-AC8D-A2FBF3B144C0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832FBEB-FD20-4A13-9BD5-9F53A23A84C0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0B375289-30E6-40E3-9567-4E5E29825CA2}"/>
                  </a:ext>
                </a:extLst>
              </p:cNvPr>
              <p:cNvGrpSpPr/>
              <p:nvPr/>
            </p:nvGrpSpPr>
            <p:grpSpPr>
              <a:xfrm>
                <a:off x="13976867" y="3627580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A2B8014-682D-41D3-B1E6-47EFA3E6169D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D182A190-9F7B-4391-88DD-F0A0F7DCD7A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A53648B-818F-4A4B-8AC6-35135F945DC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698DCE0F-738D-499E-9629-2710A8A31002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E127332-AD96-4268-9F7F-8497C937D10E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86647" y="2119889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960385" y="1783774"/>
                <a:ext cx="1312702" cy="35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 err="1"/>
                  <a:t>파츠</a:t>
                </a:r>
                <a:r>
                  <a:rPr lang="ko-KR" altLang="en-US" sz="1300" dirty="0"/>
                  <a:t> </a:t>
                </a:r>
                <a:r>
                  <a:rPr lang="ko-KR" altLang="en-US" sz="1300" dirty="0" err="1"/>
                  <a:t>소지창</a:t>
                </a:r>
                <a:endParaRPr lang="ko-KR" altLang="en-US" sz="1300" dirty="0"/>
              </a:p>
            </p:txBody>
          </p:sp>
        </p:grpSp>
        <p:sp>
          <p:nvSpPr>
            <p:cNvPr id="64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3377727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3612757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4317849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3847787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082818" y="1637563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374270" y="2310480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082818" y="2310480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00200" y="10706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장비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600200" y="3933891"/>
            <a:ext cx="5040000" cy="2525640"/>
            <a:chOff x="1600200" y="1070685"/>
            <a:chExt cx="5040000" cy="2525640"/>
          </a:xfrm>
        </p:grpSpPr>
        <p:sp>
          <p:nvSpPr>
            <p:cNvPr id="73" name="직사각형 72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769910" y="1377742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03507" y="2054024"/>
              <a:ext cx="360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5763646-DB4C-4B98-A5F9-61C7D5C7D35F}"/>
                </a:ext>
              </a:extLst>
            </p:cNvPr>
            <p:cNvGrpSpPr/>
            <p:nvPr/>
          </p:nvGrpSpPr>
          <p:grpSpPr>
            <a:xfrm>
              <a:off x="1600200" y="3072871"/>
              <a:ext cx="5032134" cy="506653"/>
              <a:chOff x="1586822" y="3130429"/>
              <a:chExt cx="5032134" cy="50665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555996B6-4AFD-4930-81E9-9C442374866E}"/>
                  </a:ext>
                </a:extLst>
              </p:cNvPr>
              <p:cNvSpPr/>
              <p:nvPr/>
            </p:nvSpPr>
            <p:spPr>
              <a:xfrm>
                <a:off x="1586822" y="3130429"/>
                <a:ext cx="5032134" cy="50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816AD1B-2E00-4618-8C50-D7AAE70221DA}"/>
                  </a:ext>
                </a:extLst>
              </p:cNvPr>
              <p:cNvSpPr/>
              <p:nvPr/>
            </p:nvSpPr>
            <p:spPr>
              <a:xfrm>
                <a:off x="1687889" y="3190516"/>
                <a:ext cx="423434" cy="381090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B3B238B-221F-417D-B29D-9D0BC7F31CC2}"/>
                  </a:ext>
                </a:extLst>
              </p:cNvPr>
              <p:cNvSpPr/>
              <p:nvPr/>
            </p:nvSpPr>
            <p:spPr>
              <a:xfrm>
                <a:off x="2236176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DCC5E8B-4B1C-4586-B38F-85B4949C74E5}"/>
                  </a:ext>
                </a:extLst>
              </p:cNvPr>
              <p:cNvSpPr/>
              <p:nvPr/>
            </p:nvSpPr>
            <p:spPr>
              <a:xfrm>
                <a:off x="2784463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5D3EC25-6B1B-4AFF-B9F3-45BBE8E9E397}"/>
                  </a:ext>
                </a:extLst>
              </p:cNvPr>
              <p:cNvSpPr/>
              <p:nvPr/>
            </p:nvSpPr>
            <p:spPr>
              <a:xfrm>
                <a:off x="333275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C26AFB7-7AAF-4670-B987-76A90B99DA0E}"/>
                  </a:ext>
                </a:extLst>
              </p:cNvPr>
              <p:cNvSpPr/>
              <p:nvPr/>
            </p:nvSpPr>
            <p:spPr>
              <a:xfrm>
                <a:off x="388103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BBB10235-0152-4B3E-97A9-A9E86FCE23B3}"/>
                  </a:ext>
                </a:extLst>
              </p:cNvPr>
              <p:cNvSpPr/>
              <p:nvPr/>
            </p:nvSpPr>
            <p:spPr>
              <a:xfrm>
                <a:off x="4429324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BFB74E9-00D8-42E4-830E-31C0F7B6CF43}"/>
                  </a:ext>
                </a:extLst>
              </p:cNvPr>
              <p:cNvSpPr/>
              <p:nvPr/>
            </p:nvSpPr>
            <p:spPr>
              <a:xfrm>
                <a:off x="497761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55F077F-FE66-4162-8248-A32FA4C726DB}"/>
                  </a:ext>
                </a:extLst>
              </p:cNvPr>
              <p:cNvSpPr/>
              <p:nvPr/>
            </p:nvSpPr>
            <p:spPr>
              <a:xfrm>
                <a:off x="552589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7821D46-FA0D-4556-8A73-B914CE751A02}"/>
                  </a:ext>
                </a:extLst>
              </p:cNvPr>
              <p:cNvSpPr/>
              <p:nvPr/>
            </p:nvSpPr>
            <p:spPr>
              <a:xfrm>
                <a:off x="607418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4658425" y="1145199"/>
              <a:ext cx="1917892" cy="1856839"/>
              <a:chOff x="13900794" y="1769422"/>
              <a:chExt cx="2336454" cy="2262077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13900794" y="1769422"/>
                <a:ext cx="2336454" cy="22620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76867" y="2496812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985BA770-1745-46D2-8E2C-C66CA873FB7A}"/>
                  </a:ext>
                </a:extLst>
              </p:cNvPr>
              <p:cNvGrpSpPr/>
              <p:nvPr/>
            </p:nvGrpSpPr>
            <p:grpSpPr>
              <a:xfrm>
                <a:off x="13976867" y="2873735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A28D0113-35FD-4CCD-9028-C62BD1103518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51FA8A97-3B2A-46A1-91B3-90E639268AF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B674CC2-09F7-437F-AEE0-7CA4A1B3092B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83A3828B-BD83-4C0C-87FF-077BE2F8082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06C6943E-2678-433E-BAC3-FF1F148DEE36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5BA90AE-FF99-45AE-9585-3DA6E9B3DF63}"/>
                  </a:ext>
                </a:extLst>
              </p:cNvPr>
              <p:cNvGrpSpPr/>
              <p:nvPr/>
            </p:nvGrpSpPr>
            <p:grpSpPr>
              <a:xfrm>
                <a:off x="13976867" y="3250658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C72566B-07F5-47E3-9A34-B98A5BAD135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347EF6C5-5824-43F0-BEAD-413CC3333F2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EF2D026-3E24-4ACF-A05C-B6444637E15F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BCBE12CD-9580-43B4-AC8D-A2FBF3B144C0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F832FBEB-FD20-4A13-9BD5-9F53A23A84C0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0B375289-30E6-40E3-9567-4E5E29825CA2}"/>
                  </a:ext>
                </a:extLst>
              </p:cNvPr>
              <p:cNvGrpSpPr/>
              <p:nvPr/>
            </p:nvGrpSpPr>
            <p:grpSpPr>
              <a:xfrm>
                <a:off x="13976867" y="3627580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DA2B8014-682D-41D3-B1E6-47EFA3E6169D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D182A190-9F7B-4391-88DD-F0A0F7DCD7A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2A53648B-818F-4A4B-8AC6-35135F945DC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698DCE0F-738D-499E-9629-2710A8A31002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9E127332-AD96-4268-9F7F-8497C937D10E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86647" y="2119889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13960385" y="1783774"/>
                <a:ext cx="1312702" cy="35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장비 </a:t>
                </a:r>
                <a:r>
                  <a:rPr lang="ko-KR" altLang="en-US" sz="1300" dirty="0" err="1"/>
                  <a:t>소지창</a:t>
                </a:r>
                <a:endParaRPr lang="ko-KR" altLang="en-US" sz="1300" dirty="0"/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4172818" y="2054024"/>
              <a:ext cx="360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00200" y="107068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캐릭터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313507" y="1375621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082818" y="1375621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000" dirty="0">
                  <a:solidFill>
                    <a:schemeClr val="tx1"/>
                  </a:solidFill>
                </a:rPr>
                <a:t>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65F9709-FD8A-4275-831F-6DB34FDCA252}"/>
                </a:ext>
              </a:extLst>
            </p:cNvPr>
            <p:cNvSpPr/>
            <p:nvPr/>
          </p:nvSpPr>
          <p:spPr>
            <a:xfrm>
              <a:off x="3403507" y="2555422"/>
              <a:ext cx="360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44DB0B95-1F33-4101-9E05-A5F482324F58}"/>
                </a:ext>
              </a:extLst>
            </p:cNvPr>
            <p:cNvSpPr/>
            <p:nvPr/>
          </p:nvSpPr>
          <p:spPr>
            <a:xfrm>
              <a:off x="4172818" y="2555422"/>
              <a:ext cx="360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33455" y="5196711"/>
            <a:ext cx="5040000" cy="1046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기획의도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여러 단계를 나누어서 설정함으로 분류의 세분화를 통해 </a:t>
            </a:r>
            <a:r>
              <a:rPr lang="ko-KR" altLang="en-US" sz="1400" dirty="0">
                <a:solidFill>
                  <a:srgbClr val="FF0000"/>
                </a:solidFill>
              </a:rPr>
              <a:t>전략적인 구성</a:t>
            </a:r>
            <a:r>
              <a:rPr lang="ko-KR" altLang="en-US" sz="1400" dirty="0"/>
              <a:t>을 하고 개성 있는 캐릭터의 구성을 유도한다</a:t>
            </a:r>
            <a:r>
              <a:rPr lang="en-US" altLang="ko-KR" sz="1400" dirty="0"/>
              <a:t>.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612757" y="3570925"/>
            <a:ext cx="560061" cy="346048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75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833455" y="1057276"/>
            <a:ext cx="5040000" cy="2520000"/>
          </a:xfrm>
        </p:spPr>
        <p:txBody>
          <a:bodyPr/>
          <a:lstStyle/>
          <a:p>
            <a:r>
              <a:rPr lang="ko-KR" altLang="en-US" dirty="0"/>
              <a:t>캐릭터와 </a:t>
            </a:r>
            <a:r>
              <a:rPr lang="ko-KR" altLang="en-US" dirty="0" err="1"/>
              <a:t>파츠는</a:t>
            </a:r>
            <a:r>
              <a:rPr lang="ko-KR" altLang="en-US" dirty="0"/>
              <a:t> 재료를 통해 제작을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캐릭터와 </a:t>
            </a:r>
            <a:r>
              <a:rPr lang="ko-KR" altLang="en-US" dirty="0" err="1"/>
              <a:t>파츠에</a:t>
            </a:r>
            <a:r>
              <a:rPr lang="ko-KR" altLang="en-US" dirty="0"/>
              <a:t> 들어가는 재료의 양에 따라 랜덤적 요소로 다양한 단계</a:t>
            </a:r>
            <a:r>
              <a:rPr lang="en-US" altLang="ko-KR" dirty="0"/>
              <a:t>, </a:t>
            </a:r>
            <a:r>
              <a:rPr lang="ko-KR" altLang="en-US" dirty="0"/>
              <a:t>능력의 캐릭터</a:t>
            </a:r>
            <a:r>
              <a:rPr lang="en-US" altLang="ko-KR" dirty="0"/>
              <a:t>, </a:t>
            </a:r>
            <a:r>
              <a:rPr lang="ko-KR" altLang="en-US" dirty="0"/>
              <a:t>파츠가 생성된다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재료를 많이 사용할 수록 더 좋은 아이템이 등장할 확률이 높다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재료의 종류는 총 </a:t>
            </a:r>
            <a:r>
              <a:rPr lang="en-US" altLang="ko-KR" dirty="0"/>
              <a:t>3</a:t>
            </a:r>
            <a:r>
              <a:rPr lang="ko-KR" altLang="en-US" dirty="0"/>
              <a:t>가지가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종류의 수량의 차이에 따라 캐릭터의 속성</a:t>
            </a:r>
            <a:r>
              <a:rPr lang="en-US" altLang="ko-KR" dirty="0"/>
              <a:t>(</a:t>
            </a:r>
            <a:r>
              <a:rPr lang="ko-KR" altLang="en-US" dirty="0" err="1"/>
              <a:t>경장형</a:t>
            </a:r>
            <a:r>
              <a:rPr lang="en-US" altLang="ko-KR" dirty="0"/>
              <a:t>,</a:t>
            </a:r>
            <a:r>
              <a:rPr lang="ko-KR" altLang="en-US" dirty="0"/>
              <a:t> 기동형</a:t>
            </a:r>
            <a:r>
              <a:rPr lang="en-US" altLang="ko-KR" dirty="0"/>
              <a:t>, </a:t>
            </a:r>
            <a:r>
              <a:rPr lang="ko-KR" altLang="en-US" dirty="0" err="1"/>
              <a:t>중장형</a:t>
            </a:r>
            <a:r>
              <a:rPr lang="en-US" altLang="ko-KR" dirty="0"/>
              <a:t>), </a:t>
            </a:r>
            <a:r>
              <a:rPr lang="ko-KR" altLang="en-US" dirty="0" err="1"/>
              <a:t>파츠의</a:t>
            </a:r>
            <a:r>
              <a:rPr lang="ko-KR" altLang="en-US" dirty="0"/>
              <a:t> 분류</a:t>
            </a:r>
            <a:r>
              <a:rPr lang="en-US" altLang="ko-KR" dirty="0"/>
              <a:t>(</a:t>
            </a:r>
            <a:r>
              <a:rPr lang="ko-KR" altLang="en-US" dirty="0" err="1"/>
              <a:t>공격칩</a:t>
            </a:r>
            <a:r>
              <a:rPr lang="en-US" altLang="ko-KR" dirty="0"/>
              <a:t>, </a:t>
            </a:r>
            <a:r>
              <a:rPr lang="ko-KR" altLang="en-US" dirty="0" err="1"/>
              <a:t>보호칩</a:t>
            </a:r>
            <a:r>
              <a:rPr lang="en-US" altLang="ko-KR" dirty="0"/>
              <a:t>, </a:t>
            </a:r>
            <a:r>
              <a:rPr lang="ko-KR" altLang="en-US" dirty="0" err="1"/>
              <a:t>보조칩</a:t>
            </a:r>
            <a:r>
              <a:rPr lang="en-US" altLang="ko-KR" dirty="0"/>
              <a:t>)</a:t>
            </a:r>
            <a:r>
              <a:rPr lang="ko-KR" altLang="en-US" dirty="0"/>
              <a:t>가 정해 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 err="1"/>
              <a:t>파츠</a:t>
            </a:r>
            <a:r>
              <a:rPr lang="ko-KR" altLang="en-US" dirty="0"/>
              <a:t> 제작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633986838"/>
              </p:ext>
            </p:extLst>
          </p:nvPr>
        </p:nvGraphicFramePr>
        <p:xfrm>
          <a:off x="1613850" y="3827412"/>
          <a:ext cx="502602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재료 종류</a:t>
                      </a:r>
                    </a:p>
                  </a:txBody>
                  <a:tcPr marL="91210" marR="9121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 marL="91210" marR="9121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 marL="91210" marR="9121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우라늄</a:t>
                      </a:r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경장</a:t>
                      </a:r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공격칩</a:t>
                      </a:r>
                      <a:endParaRPr lang="ko-KR" altLang="en-US" dirty="0"/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강철</a:t>
                      </a:r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중장</a:t>
                      </a:r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보호칩</a:t>
                      </a:r>
                      <a:endParaRPr lang="ko-KR" altLang="en-US" dirty="0"/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헬륨</a:t>
                      </a:r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기동</a:t>
                      </a:r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보조칩</a:t>
                      </a:r>
                      <a:endParaRPr lang="ko-KR" altLang="en-US" dirty="0"/>
                    </a:p>
                  </a:txBody>
                  <a:tcPr marL="91210" marR="9121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421544-EE61-46FD-9433-65F7A249591C}"/>
              </a:ext>
            </a:extLst>
          </p:cNvPr>
          <p:cNvSpPr txBox="1"/>
          <p:nvPr/>
        </p:nvSpPr>
        <p:spPr>
          <a:xfrm>
            <a:off x="6833455" y="4646092"/>
            <a:ext cx="5040000" cy="1046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기획의도</a:t>
            </a:r>
            <a:endParaRPr lang="en-US" altLang="ko-KR" sz="1400" dirty="0"/>
          </a:p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각 </a:t>
            </a:r>
            <a:r>
              <a:rPr lang="ko-KR" altLang="en-US" sz="1400" dirty="0" err="1"/>
              <a:t>파츠별로</a:t>
            </a:r>
            <a:r>
              <a:rPr lang="ko-KR" altLang="en-US" sz="1400" dirty="0"/>
              <a:t> 필요한 재료의 수가 다르게 구성하여 유저가 필요로 하는 재료의 목표치를 정확하게 한다</a:t>
            </a:r>
            <a:r>
              <a:rPr lang="en-US" altLang="ko-KR" sz="1400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C93FB9-7EF9-493D-9A6E-FD119D859710}"/>
              </a:ext>
            </a:extLst>
          </p:cNvPr>
          <p:cNvGrpSpPr/>
          <p:nvPr/>
        </p:nvGrpSpPr>
        <p:grpSpPr>
          <a:xfrm>
            <a:off x="1619329" y="1089224"/>
            <a:ext cx="5040000" cy="2520000"/>
            <a:chOff x="1677079" y="1118100"/>
            <a:chExt cx="5040000" cy="252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8D9303-FB62-4BE6-809D-D76AAA1875AE}"/>
                </a:ext>
              </a:extLst>
            </p:cNvPr>
            <p:cNvSpPr/>
            <p:nvPr/>
          </p:nvSpPr>
          <p:spPr>
            <a:xfrm>
              <a:off x="1677079" y="1118100"/>
              <a:ext cx="5040000" cy="25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41B53E3-C29E-4BDD-9E32-BF8AF315CE07}"/>
                </a:ext>
              </a:extLst>
            </p:cNvPr>
            <p:cNvSpPr/>
            <p:nvPr/>
          </p:nvSpPr>
          <p:spPr>
            <a:xfrm>
              <a:off x="3492428" y="3168919"/>
              <a:ext cx="1384371" cy="43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제작하기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577E50E-5CE6-4DD9-8978-670D6210B70E}"/>
                </a:ext>
              </a:extLst>
            </p:cNvPr>
            <p:cNvGrpSpPr/>
            <p:nvPr/>
          </p:nvGrpSpPr>
          <p:grpSpPr>
            <a:xfrm>
              <a:off x="2073103" y="1284007"/>
              <a:ext cx="1080000" cy="1737497"/>
              <a:chOff x="2082728" y="1187757"/>
              <a:chExt cx="1080000" cy="173749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91D1EB-1B5B-421B-8D20-6264394CD526}"/>
                  </a:ext>
                </a:extLst>
              </p:cNvPr>
              <p:cNvSpPr/>
              <p:nvPr/>
            </p:nvSpPr>
            <p:spPr>
              <a:xfrm>
                <a:off x="2082728" y="1840505"/>
                <a:ext cx="1080000" cy="43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우라늄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9C4D942-A3EC-425F-8AF7-D1BABF4A4E36}"/>
                  </a:ext>
                </a:extLst>
              </p:cNvPr>
              <p:cNvGrpSpPr/>
              <p:nvPr/>
            </p:nvGrpSpPr>
            <p:grpSpPr>
              <a:xfrm>
                <a:off x="2352728" y="1187757"/>
                <a:ext cx="540000" cy="540000"/>
                <a:chOff x="3352800" y="1524000"/>
                <a:chExt cx="720000" cy="720000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C5975D01-1F7B-463A-AD4C-B7F75DD84103}"/>
                    </a:ext>
                  </a:extLst>
                </p:cNvPr>
                <p:cNvSpPr/>
                <p:nvPr/>
              </p:nvSpPr>
              <p:spPr>
                <a:xfrm>
                  <a:off x="3352800" y="1524000"/>
                  <a:ext cx="720000" cy="72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이등변 삼각형 12">
                  <a:extLst>
                    <a:ext uri="{FF2B5EF4-FFF2-40B4-BE49-F238E27FC236}">
                      <a16:creationId xmlns:a16="http://schemas.microsoft.com/office/drawing/2014/main" id="{4FA854AA-4F6C-44B0-9CB4-7A1756E795A4}"/>
                    </a:ext>
                  </a:extLst>
                </p:cNvPr>
                <p:cNvSpPr/>
                <p:nvPr/>
              </p:nvSpPr>
              <p:spPr>
                <a:xfrm>
                  <a:off x="3462240" y="1668000"/>
                  <a:ext cx="501120" cy="432000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B6F5A3F-38E3-46A7-908B-1D1344669887}"/>
                  </a:ext>
                </a:extLst>
              </p:cNvPr>
              <p:cNvGrpSpPr/>
              <p:nvPr/>
            </p:nvGrpSpPr>
            <p:grpSpPr>
              <a:xfrm flipH="1" flipV="1">
                <a:off x="2352728" y="2385254"/>
                <a:ext cx="540000" cy="540000"/>
                <a:chOff x="3352800" y="1524000"/>
                <a:chExt cx="720000" cy="72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4DC50CF-1A31-46B3-AF22-539D93BBACA4}"/>
                    </a:ext>
                  </a:extLst>
                </p:cNvPr>
                <p:cNvSpPr/>
                <p:nvPr/>
              </p:nvSpPr>
              <p:spPr>
                <a:xfrm>
                  <a:off x="3352800" y="1524000"/>
                  <a:ext cx="720000" cy="72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1FB7CDAA-E630-4041-9F6C-D3E5078109CC}"/>
                    </a:ext>
                  </a:extLst>
                </p:cNvPr>
                <p:cNvSpPr/>
                <p:nvPr/>
              </p:nvSpPr>
              <p:spPr>
                <a:xfrm>
                  <a:off x="3462240" y="1668000"/>
                  <a:ext cx="501120" cy="432000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3CE8963-BA2E-4FE6-A072-5EB31BCD72C3}"/>
                </a:ext>
              </a:extLst>
            </p:cNvPr>
            <p:cNvGrpSpPr/>
            <p:nvPr/>
          </p:nvGrpSpPr>
          <p:grpSpPr>
            <a:xfrm>
              <a:off x="3647454" y="1284007"/>
              <a:ext cx="1080000" cy="1737497"/>
              <a:chOff x="3657079" y="1187757"/>
              <a:chExt cx="1080000" cy="1737497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5241E5E-92ED-4D38-B481-AB157885C117}"/>
                  </a:ext>
                </a:extLst>
              </p:cNvPr>
              <p:cNvSpPr/>
              <p:nvPr/>
            </p:nvSpPr>
            <p:spPr>
              <a:xfrm>
                <a:off x="3657079" y="1840505"/>
                <a:ext cx="1080000" cy="43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강철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D859BD1E-3171-4BD9-9E94-EE75069E3468}"/>
                  </a:ext>
                </a:extLst>
              </p:cNvPr>
              <p:cNvGrpSpPr/>
              <p:nvPr/>
            </p:nvGrpSpPr>
            <p:grpSpPr>
              <a:xfrm>
                <a:off x="3927079" y="1187757"/>
                <a:ext cx="540000" cy="540000"/>
                <a:chOff x="3352800" y="1524000"/>
                <a:chExt cx="720000" cy="72000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1576D369-2869-41B8-87C6-A3B381C066B0}"/>
                    </a:ext>
                  </a:extLst>
                </p:cNvPr>
                <p:cNvSpPr/>
                <p:nvPr/>
              </p:nvSpPr>
              <p:spPr>
                <a:xfrm>
                  <a:off x="3352800" y="1524000"/>
                  <a:ext cx="720000" cy="72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7C5D3FC3-CC2C-4567-868C-104E9AF49E40}"/>
                    </a:ext>
                  </a:extLst>
                </p:cNvPr>
                <p:cNvSpPr/>
                <p:nvPr/>
              </p:nvSpPr>
              <p:spPr>
                <a:xfrm>
                  <a:off x="3462240" y="1668000"/>
                  <a:ext cx="501120" cy="432000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B8F3DB8-A6BF-450A-8E05-278C1829B8C0}"/>
                  </a:ext>
                </a:extLst>
              </p:cNvPr>
              <p:cNvGrpSpPr/>
              <p:nvPr/>
            </p:nvGrpSpPr>
            <p:grpSpPr>
              <a:xfrm flipH="1" flipV="1">
                <a:off x="3927079" y="2385254"/>
                <a:ext cx="540000" cy="540000"/>
                <a:chOff x="3352800" y="1524000"/>
                <a:chExt cx="720000" cy="720000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1ED6E20-8305-483D-A29F-1E7608EFDF2A}"/>
                    </a:ext>
                  </a:extLst>
                </p:cNvPr>
                <p:cNvSpPr/>
                <p:nvPr/>
              </p:nvSpPr>
              <p:spPr>
                <a:xfrm>
                  <a:off x="3352800" y="1524000"/>
                  <a:ext cx="720000" cy="72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85DD9CA2-F5A2-42D3-AF9F-31B4E1BE46C3}"/>
                    </a:ext>
                  </a:extLst>
                </p:cNvPr>
                <p:cNvSpPr/>
                <p:nvPr/>
              </p:nvSpPr>
              <p:spPr>
                <a:xfrm>
                  <a:off x="3462240" y="1668000"/>
                  <a:ext cx="501120" cy="432000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8317D2-47A1-48B4-A6F6-10BE2D109BFF}"/>
                </a:ext>
              </a:extLst>
            </p:cNvPr>
            <p:cNvGrpSpPr/>
            <p:nvPr/>
          </p:nvGrpSpPr>
          <p:grpSpPr>
            <a:xfrm>
              <a:off x="5255256" y="1284007"/>
              <a:ext cx="1080000" cy="1737497"/>
              <a:chOff x="5264881" y="1187757"/>
              <a:chExt cx="1080000" cy="173749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F99CABA-5359-438F-BC9F-A33220AA6AA2}"/>
                  </a:ext>
                </a:extLst>
              </p:cNvPr>
              <p:cNvSpPr/>
              <p:nvPr/>
            </p:nvSpPr>
            <p:spPr>
              <a:xfrm>
                <a:off x="5264881" y="1840505"/>
                <a:ext cx="1080000" cy="43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헬륨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8F334E-E716-4E9D-AEF8-F873CA03EC72}"/>
                  </a:ext>
                </a:extLst>
              </p:cNvPr>
              <p:cNvGrpSpPr/>
              <p:nvPr/>
            </p:nvGrpSpPr>
            <p:grpSpPr>
              <a:xfrm>
                <a:off x="5534881" y="1187757"/>
                <a:ext cx="540000" cy="540000"/>
                <a:chOff x="3352800" y="1524000"/>
                <a:chExt cx="720000" cy="720000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056A6EC2-92AA-487F-BD29-A616C53AD563}"/>
                    </a:ext>
                  </a:extLst>
                </p:cNvPr>
                <p:cNvSpPr/>
                <p:nvPr/>
              </p:nvSpPr>
              <p:spPr>
                <a:xfrm>
                  <a:off x="3352800" y="1524000"/>
                  <a:ext cx="720000" cy="72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이등변 삼각형 35">
                  <a:extLst>
                    <a:ext uri="{FF2B5EF4-FFF2-40B4-BE49-F238E27FC236}">
                      <a16:creationId xmlns:a16="http://schemas.microsoft.com/office/drawing/2014/main" id="{B62BC711-B33D-4E03-A1D2-4EF1505EAB5A}"/>
                    </a:ext>
                  </a:extLst>
                </p:cNvPr>
                <p:cNvSpPr/>
                <p:nvPr/>
              </p:nvSpPr>
              <p:spPr>
                <a:xfrm>
                  <a:off x="3462240" y="1668000"/>
                  <a:ext cx="501120" cy="432000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7782555-FAB0-4B71-A29C-DF568D3C8D39}"/>
                  </a:ext>
                </a:extLst>
              </p:cNvPr>
              <p:cNvGrpSpPr/>
              <p:nvPr/>
            </p:nvGrpSpPr>
            <p:grpSpPr>
              <a:xfrm flipH="1" flipV="1">
                <a:off x="5534881" y="2385254"/>
                <a:ext cx="540000" cy="540000"/>
                <a:chOff x="3352800" y="1524000"/>
                <a:chExt cx="720000" cy="720000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0C0F1FE-0525-4C06-8426-BBC89DE4C589}"/>
                    </a:ext>
                  </a:extLst>
                </p:cNvPr>
                <p:cNvSpPr/>
                <p:nvPr/>
              </p:nvSpPr>
              <p:spPr>
                <a:xfrm>
                  <a:off x="3352800" y="1524000"/>
                  <a:ext cx="720000" cy="72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502C4CC1-6C40-4AEA-A929-9A3BEF279B46}"/>
                    </a:ext>
                  </a:extLst>
                </p:cNvPr>
                <p:cNvSpPr/>
                <p:nvPr/>
              </p:nvSpPr>
              <p:spPr>
                <a:xfrm>
                  <a:off x="3462240" y="1668000"/>
                  <a:ext cx="501120" cy="432000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46538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3A5F830-18A7-4350-BB8F-2B0A7E1CF9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265871"/>
              </p:ext>
            </p:extLst>
          </p:nvPr>
        </p:nvGraphicFramePr>
        <p:xfrm>
          <a:off x="1598613" y="1057275"/>
          <a:ext cx="5038725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575">
                  <a:extLst>
                    <a:ext uri="{9D8B030D-6E8A-4147-A177-3AD203B41FA5}">
                      <a16:colId xmlns:a16="http://schemas.microsoft.com/office/drawing/2014/main" val="239047488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4085809948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326808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박스</a:t>
                      </a:r>
                      <a:r>
                        <a:rPr lang="en-US" altLang="ko-KR" sz="14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ysClr val="windowText" lastClr="000000"/>
                          </a:solidFill>
                        </a:rPr>
                        <a:t>분류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필요재화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획득물건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33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캐쉬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캐릭터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2~5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2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재료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골드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재료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1~5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90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재료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PVP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보상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재료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10~50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8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재료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캐쉬 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재료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150~200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장비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레이드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보상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장비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1~4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13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장비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캐쉬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장비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3~5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7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공격칩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캐쉬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4~5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보호칩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캐쉬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4~5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1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지원칩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캐쉬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재화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4~5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2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출석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출석</a:t>
                      </a: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장비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2~3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846" marR="91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4936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보급상자</a:t>
            </a:r>
            <a:r>
              <a:rPr lang="en-US" altLang="ko-KR" dirty="0"/>
              <a:t>(</a:t>
            </a:r>
            <a:r>
              <a:rPr lang="ko-KR" altLang="en-US" dirty="0"/>
              <a:t>루트 박스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15870" y="3062369"/>
            <a:ext cx="5040000" cy="14110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기획의도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과금</a:t>
            </a:r>
            <a:r>
              <a:rPr lang="ko-KR" altLang="en-US" sz="1400" dirty="0"/>
              <a:t> 유저와 </a:t>
            </a:r>
            <a:r>
              <a:rPr lang="ko-KR" altLang="en-US" sz="1400" dirty="0" err="1"/>
              <a:t>비과금</a:t>
            </a:r>
            <a:r>
              <a:rPr lang="ko-KR" altLang="en-US" sz="1400" dirty="0"/>
              <a:t> 유저와의 큰 차이를 줄이기 위해 출석 이벤트를 넣는다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</a:t>
            </a:r>
            <a:r>
              <a:rPr lang="ko-KR" altLang="en-US" sz="1400" dirty="0" err="1"/>
              <a:t>콘텐츠의</a:t>
            </a:r>
            <a:r>
              <a:rPr lang="ko-KR" altLang="en-US" sz="1400" dirty="0"/>
              <a:t> 반복을 줄이기 위해 </a:t>
            </a:r>
            <a:r>
              <a:rPr lang="ko-KR" altLang="en-US" sz="1400" dirty="0" err="1"/>
              <a:t>과금을</a:t>
            </a:r>
            <a:r>
              <a:rPr lang="ko-KR" altLang="en-US" sz="1400" dirty="0"/>
              <a:t> 하도록 유도 한다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9E45A8F-024C-41DE-8258-A3E39DFD6D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캐릭터 획득 및 장비</a:t>
            </a:r>
            <a:r>
              <a:rPr lang="en-US" altLang="ko-KR" dirty="0"/>
              <a:t>, </a:t>
            </a:r>
            <a:r>
              <a:rPr lang="ko-KR" altLang="en-US" dirty="0"/>
              <a:t>재료 획득을 위한 박스로 주요 </a:t>
            </a:r>
            <a:r>
              <a:rPr lang="en-US" altLang="ko-KR" dirty="0"/>
              <a:t>BM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출석이벤트로 일정량 획득이 가능하도록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내 재화를 이용하여 재료</a:t>
            </a:r>
            <a:r>
              <a:rPr lang="en-US" altLang="ko-KR" dirty="0"/>
              <a:t>, </a:t>
            </a:r>
            <a:r>
              <a:rPr lang="ko-KR" altLang="en-US" dirty="0"/>
              <a:t>장비를 획득이 가능하지만 캐쉬 재화를 이용할 경우 더 좋은 보상을 획득한다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174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C1103490-41DD-436D-B398-55F1470B0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051251"/>
              </p:ext>
            </p:extLst>
          </p:nvPr>
        </p:nvGraphicFramePr>
        <p:xfrm>
          <a:off x="1598613" y="1057275"/>
          <a:ext cx="10201959" cy="5414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280">
                  <a:extLst>
                    <a:ext uri="{9D8B030D-6E8A-4147-A177-3AD203B41FA5}">
                      <a16:colId xmlns:a16="http://schemas.microsoft.com/office/drawing/2014/main" val="2829853575"/>
                    </a:ext>
                  </a:extLst>
                </a:gridCol>
                <a:gridCol w="3006893">
                  <a:extLst>
                    <a:ext uri="{9D8B030D-6E8A-4147-A177-3AD203B41FA5}">
                      <a16:colId xmlns:a16="http://schemas.microsoft.com/office/drawing/2014/main" val="3027248145"/>
                    </a:ext>
                  </a:extLst>
                </a:gridCol>
                <a:gridCol w="3006893">
                  <a:extLst>
                    <a:ext uri="{9D8B030D-6E8A-4147-A177-3AD203B41FA5}">
                      <a16:colId xmlns:a16="http://schemas.microsoft.com/office/drawing/2014/main" val="2338125769"/>
                    </a:ext>
                  </a:extLst>
                </a:gridCol>
                <a:gridCol w="3006893">
                  <a:extLst>
                    <a:ext uri="{9D8B030D-6E8A-4147-A177-3AD203B41FA5}">
                      <a16:colId xmlns:a16="http://schemas.microsoft.com/office/drawing/2014/main" val="3663060409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</a:t>
                      </a:r>
                    </a:p>
                  </a:txBody>
                  <a:tcPr marL="44906" marR="44906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장비</a:t>
                      </a:r>
                    </a:p>
                  </a:txBody>
                  <a:tcPr marL="44906" marR="44906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파츠</a:t>
                      </a:r>
                    </a:p>
                  </a:txBody>
                  <a:tcPr marL="44906" marR="44906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566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수집 이유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코스트 제한 상승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방어적 능력 중심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보조 </a:t>
                      </a:r>
                      <a:r>
                        <a:rPr lang="ko-KR" altLang="en-US" sz="1400" dirty="0" err="1"/>
                        <a:t>스테이터스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랜덤 수치 값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공격적 능력 중심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많은 필요 수량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랜덤 수치 값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장착시</a:t>
                      </a:r>
                      <a:r>
                        <a:rPr lang="ko-KR" altLang="en-US" sz="1400" dirty="0"/>
                        <a:t> 해제 안됨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특수재화 소모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98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전략적 요소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HP, </a:t>
                      </a:r>
                      <a:r>
                        <a:rPr lang="ko-KR" altLang="en-US" sz="1400" dirty="0"/>
                        <a:t>방어력 등 방어적 요소를 중심으로 구성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범위 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공격적 요소를 중심으로 구성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캐릭터와 장비를 보조하는 역할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65821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방법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제작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재료는 </a:t>
                      </a: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통해 획득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레이드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제작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재료는 </a:t>
                      </a: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통해 획득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230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성장 방법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일반전투로 레벨 성장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같은 등급의 캐릭터로 등급 성장</a:t>
                      </a:r>
                      <a:endParaRPr lang="en-US" altLang="ko-KR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재료로 레벨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등급 성장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똑같은 파츠로 강화 수치 성장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91179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차별 </a:t>
                      </a:r>
                      <a:r>
                        <a:rPr lang="ko-KR" altLang="en-US" sz="1400" dirty="0" err="1"/>
                        <a:t>스텟</a:t>
                      </a: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HP,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회피율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치명타 확률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코스트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범위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치명타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추가 데미지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명중률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보조 </a:t>
                      </a:r>
                      <a:r>
                        <a:rPr lang="ko-KR" altLang="en-US" sz="1400" dirty="0" err="1"/>
                        <a:t>스테이터스</a:t>
                      </a: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(%), </a:t>
                      </a:r>
                      <a:r>
                        <a:rPr lang="ko-KR" altLang="en-US" sz="1400" dirty="0"/>
                        <a:t>방어력</a:t>
                      </a:r>
                      <a:r>
                        <a:rPr lang="en-US" altLang="ko-KR" sz="1400" dirty="0"/>
                        <a:t>(%), </a:t>
                      </a:r>
                      <a:r>
                        <a:rPr lang="ko-KR" altLang="en-US" sz="1400" dirty="0"/>
                        <a:t>범위</a:t>
                      </a:r>
                      <a:r>
                        <a:rPr lang="en-US" altLang="ko-KR" sz="1400" dirty="0"/>
                        <a:t>(+), </a:t>
                      </a:r>
                      <a:r>
                        <a:rPr lang="ko-KR" altLang="en-US" sz="1400" dirty="0" err="1"/>
                        <a:t>행동력</a:t>
                      </a:r>
                      <a:r>
                        <a:rPr lang="en-US" altLang="ko-KR" sz="1400" dirty="0"/>
                        <a:t>(-), </a:t>
                      </a:r>
                      <a:r>
                        <a:rPr lang="ko-KR" altLang="en-US" sz="1400" dirty="0"/>
                        <a:t>장전속도</a:t>
                      </a:r>
                      <a:r>
                        <a:rPr lang="en-US" altLang="ko-KR" sz="1400" dirty="0"/>
                        <a:t>(-), </a:t>
                      </a:r>
                      <a:r>
                        <a:rPr lang="ko-KR" altLang="en-US" sz="1400" dirty="0"/>
                        <a:t>명중률</a:t>
                      </a:r>
                      <a:r>
                        <a:rPr lang="en-US" altLang="ko-KR" sz="1400" dirty="0"/>
                        <a:t>(+), </a:t>
                      </a:r>
                      <a:r>
                        <a:rPr lang="ko-KR" altLang="en-US" sz="1400" dirty="0"/>
                        <a:t>치명타 확률</a:t>
                      </a:r>
                      <a:r>
                        <a:rPr lang="en-US" altLang="ko-KR" sz="1400" dirty="0"/>
                        <a:t>(+), </a:t>
                      </a:r>
                      <a:r>
                        <a:rPr lang="ko-KR" altLang="en-US" sz="1400" dirty="0"/>
                        <a:t>치명타</a:t>
                      </a:r>
                      <a:r>
                        <a:rPr lang="en-US" altLang="ko-KR" sz="1400" dirty="0"/>
                        <a:t>(%)</a:t>
                      </a: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605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장착 요소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장비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파츠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파츠</a:t>
                      </a:r>
                      <a:r>
                        <a:rPr lang="en-US" altLang="ko-KR" sz="1400" dirty="0"/>
                        <a:t> 4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없음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546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기획의도</a:t>
                      </a:r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각 요소별로 다른 요소들이 존재함으로 서로 다른 요소를 다양하게 수집하고 배치하게 하여 다양한 조합을 만들 수 있도록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4906" marR="4490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526455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498B4A75-9F12-4E2D-90A8-0D077DD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수집 요소의 기획 의도</a:t>
            </a:r>
          </a:p>
        </p:txBody>
      </p:sp>
    </p:spTree>
    <p:extLst>
      <p:ext uri="{BB962C8B-B14F-4D97-AF65-F5344CB8AC3E}">
        <p14:creationId xmlns:p14="http://schemas.microsoft.com/office/powerpoint/2010/main" val="91701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A96A444-75D1-4CC1-BF54-788E8514E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우주력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년 새로운 자원을 지닌 새로운 생명체와 조우 하게 되고 인류는 새로운 생명체와 전쟁이 벌어지게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오랜 전쟁으로 인해 국가를 초월한 무기생산기업 </a:t>
            </a:r>
            <a:r>
              <a:rPr lang="en-US" altLang="ko-KR" dirty="0"/>
              <a:t>3</a:t>
            </a:r>
            <a:r>
              <a:rPr lang="ko-KR" altLang="en-US" dirty="0"/>
              <a:t>개가 생기게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회사는 자신들만의 개성과 성능을 가지고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자원을 획득하기 위해 우주 해적들이 생기기도 하였다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새로 임명된 함장은 신입장교로서 이러한 전쟁에 참여하게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FC9FF05-FF7E-421A-A799-D74E91E9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시놉시스</a:t>
            </a:r>
            <a:endParaRPr lang="ko-KR" altLang="en-US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939199996"/>
              </p:ext>
            </p:extLst>
          </p:nvPr>
        </p:nvGraphicFramePr>
        <p:xfrm>
          <a:off x="6815138" y="1057275"/>
          <a:ext cx="5025714" cy="39262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4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기획의도</a:t>
                      </a:r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세계</a:t>
                      </a:r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SF</a:t>
                      </a:r>
                      <a:r>
                        <a:rPr lang="ko-KR" altLang="en-US" sz="1400" dirty="0"/>
                        <a:t>세계관</a:t>
                      </a:r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캐릭터</a:t>
                      </a:r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국가에 소속된 장교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우주선 함장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조종 캐릭터</a:t>
                      </a:r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국가에 소속된 군인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우주선 직원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속성</a:t>
                      </a:r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거대 무기기업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3</a:t>
                      </a:r>
                      <a:r>
                        <a:rPr lang="ko-KR" altLang="en-US" sz="1400" baseline="0" dirty="0"/>
                        <a:t>개 존재</a:t>
                      </a:r>
                      <a:endParaRPr lang="ko-KR" altLang="en-US" sz="1400" dirty="0"/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적의 존재</a:t>
                      </a:r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외계인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우주해적</a:t>
                      </a:r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 캐릭터</a:t>
                      </a:r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새로운 생명체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우주해적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다른 유저</a:t>
                      </a:r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결투장 </a:t>
                      </a:r>
                      <a:r>
                        <a:rPr lang="ko-KR" altLang="en-US" sz="1400" dirty="0" err="1"/>
                        <a:t>컨텐츠</a:t>
                      </a:r>
                      <a:endParaRPr lang="ko-KR" altLang="en-US" sz="1400" dirty="0"/>
                    </a:p>
                  </a:txBody>
                  <a:tcPr marL="91181" marR="91181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전술 훈련의 일환으로 다른 함장과 가상의 데이터로 전투를 행한다는 설정으로 많이 승리 할 수록 국가에서 많은 보상을 주는 것으로 설정</a:t>
                      </a:r>
                    </a:p>
                  </a:txBody>
                  <a:tcPr marL="91181" marR="911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858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r>
              <a:rPr lang="ko-KR" altLang="en-US" dirty="0"/>
              <a:t> 플레이 중 연출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ADE64-522C-4228-8258-CA6C7EB89C1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</p:spPr>
        <p:txBody>
          <a:bodyPr/>
          <a:lstStyle/>
          <a:p>
            <a:r>
              <a:rPr lang="ko-KR" altLang="en-US" dirty="0"/>
              <a:t>시스템에 관한 정보를 제공하고 플레이 방법에 관한 이야기를 팝업 텍스트를 통해 전달한다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버튼 위에 손가락 이미지를 넣어 눌러야 되는 부분을 인식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중의 스토리텔링으로 동시 타격이 발생시 효과음과 </a:t>
            </a:r>
            <a:r>
              <a:rPr lang="ko-KR" altLang="en-US" dirty="0" err="1"/>
              <a:t>임펙트</a:t>
            </a:r>
            <a:r>
              <a:rPr lang="ko-KR" altLang="en-US" dirty="0"/>
              <a:t> 효과를 넣는다</a:t>
            </a:r>
            <a:r>
              <a:rPr lang="en-US" altLang="ko-KR" dirty="0"/>
              <a:t>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815870" y="3627953"/>
            <a:ext cx="5040000" cy="1440000"/>
          </a:xfrm>
          <a:prstGeom prst="rect">
            <a:avLst/>
          </a:prstGeom>
          <a:noFill/>
          <a:ln w="19050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기획의도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버튼을 직접적으로 보여줌으로 직관성을 높인다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임펙트와</a:t>
            </a:r>
            <a:r>
              <a:rPr lang="ko-KR" altLang="en-US" sz="1400" dirty="0">
                <a:solidFill>
                  <a:schemeClr val="tx1"/>
                </a:solidFill>
              </a:rPr>
              <a:t> 사운드로 전략적 상황이 잘 이루어 졌다는 것을 알려준다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2826B4F-40C7-4F0E-9AD6-24B7F94BF0B8}"/>
              </a:ext>
            </a:extLst>
          </p:cNvPr>
          <p:cNvSpPr/>
          <p:nvPr/>
        </p:nvSpPr>
        <p:spPr>
          <a:xfrm>
            <a:off x="1599250" y="3812646"/>
            <a:ext cx="5039344" cy="2520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7564B48-7C50-4694-AC0D-3AAE460FE849}"/>
              </a:ext>
            </a:extLst>
          </p:cNvPr>
          <p:cNvSpPr/>
          <p:nvPr/>
        </p:nvSpPr>
        <p:spPr>
          <a:xfrm>
            <a:off x="6336524" y="6034661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B035060F-719E-451F-BE52-AC39281DAF01}"/>
              </a:ext>
            </a:extLst>
          </p:cNvPr>
          <p:cNvSpPr/>
          <p:nvPr/>
        </p:nvSpPr>
        <p:spPr>
          <a:xfrm>
            <a:off x="6053001" y="6034661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C4B8E0CE-2F0F-44C9-A3E3-83D6A294AEA4}"/>
              </a:ext>
            </a:extLst>
          </p:cNvPr>
          <p:cNvSpPr/>
          <p:nvPr/>
        </p:nvSpPr>
        <p:spPr>
          <a:xfrm>
            <a:off x="5769477" y="6034661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E521835-1BBE-455F-A2C6-1238CA165349}"/>
              </a:ext>
            </a:extLst>
          </p:cNvPr>
          <p:cNvSpPr/>
          <p:nvPr/>
        </p:nvSpPr>
        <p:spPr>
          <a:xfrm>
            <a:off x="1599250" y="5888430"/>
            <a:ext cx="431944" cy="4321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2A90AC52-5948-409B-AD2A-F92A8E898F43}"/>
              </a:ext>
            </a:extLst>
          </p:cNvPr>
          <p:cNvGrpSpPr/>
          <p:nvPr/>
        </p:nvGrpSpPr>
        <p:grpSpPr>
          <a:xfrm>
            <a:off x="1886410" y="4099941"/>
            <a:ext cx="4662337" cy="1622612"/>
            <a:chOff x="1883241" y="1533072"/>
            <a:chExt cx="4662337" cy="1622612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65181081-D88E-4299-B453-19DD3B1B9ADE}"/>
                </a:ext>
              </a:extLst>
            </p:cNvPr>
            <p:cNvGrpSpPr/>
            <p:nvPr/>
          </p:nvGrpSpPr>
          <p:grpSpPr>
            <a:xfrm>
              <a:off x="1883286" y="1535684"/>
              <a:ext cx="2162592" cy="1620000"/>
              <a:chOff x="-3491329" y="3486677"/>
              <a:chExt cx="2162592" cy="1620000"/>
            </a:xfrm>
          </p:grpSpPr>
          <p:grpSp>
            <p:nvGrpSpPr>
              <p:cNvPr id="236" name="그룹 235">
                <a:extLst>
                  <a:ext uri="{FF2B5EF4-FFF2-40B4-BE49-F238E27FC236}">
                    <a16:creationId xmlns:a16="http://schemas.microsoft.com/office/drawing/2014/main" id="{FB9EEE33-D1DB-408A-BE70-80D652B8ADFC}"/>
                  </a:ext>
                </a:extLst>
              </p:cNvPr>
              <p:cNvGrpSpPr/>
              <p:nvPr/>
            </p:nvGrpSpPr>
            <p:grpSpPr>
              <a:xfrm>
                <a:off x="-3491329" y="3486677"/>
                <a:ext cx="2162592" cy="1620000"/>
                <a:chOff x="-3516599" y="3472175"/>
                <a:chExt cx="2162592" cy="1620000"/>
              </a:xfrm>
            </p:grpSpPr>
            <p:sp>
              <p:nvSpPr>
                <p:cNvPr id="243" name="순서도: 처리 242">
                  <a:extLst>
                    <a:ext uri="{FF2B5EF4-FFF2-40B4-BE49-F238E27FC236}">
                      <a16:creationId xmlns:a16="http://schemas.microsoft.com/office/drawing/2014/main" id="{FD25570A-5EE3-45C5-91C1-261755C40A9A}"/>
                    </a:ext>
                  </a:extLst>
                </p:cNvPr>
                <p:cNvSpPr/>
                <p:nvPr/>
              </p:nvSpPr>
              <p:spPr>
                <a:xfrm>
                  <a:off x="-1894007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순서도: 처리 243">
                  <a:extLst>
                    <a:ext uri="{FF2B5EF4-FFF2-40B4-BE49-F238E27FC236}">
                      <a16:creationId xmlns:a16="http://schemas.microsoft.com/office/drawing/2014/main" id="{88963A75-75EB-4553-AA90-4DC4AE6CFD67}"/>
                    </a:ext>
                  </a:extLst>
                </p:cNvPr>
                <p:cNvSpPr/>
                <p:nvPr/>
              </p:nvSpPr>
              <p:spPr>
                <a:xfrm>
                  <a:off x="-189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순서도: 처리 244">
                  <a:extLst>
                    <a:ext uri="{FF2B5EF4-FFF2-40B4-BE49-F238E27FC236}">
                      <a16:creationId xmlns:a16="http://schemas.microsoft.com/office/drawing/2014/main" id="{0B939565-7EBC-4745-AB75-E6D22B6BE431}"/>
                    </a:ext>
                  </a:extLst>
                </p:cNvPr>
                <p:cNvSpPr/>
                <p:nvPr/>
              </p:nvSpPr>
              <p:spPr>
                <a:xfrm>
                  <a:off x="-189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순서도: 처리 245">
                  <a:extLst>
                    <a:ext uri="{FF2B5EF4-FFF2-40B4-BE49-F238E27FC236}">
                      <a16:creationId xmlns:a16="http://schemas.microsoft.com/office/drawing/2014/main" id="{223AF2BC-212B-4575-9876-C18B81B0FBED}"/>
                    </a:ext>
                  </a:extLst>
                </p:cNvPr>
                <p:cNvSpPr/>
                <p:nvPr/>
              </p:nvSpPr>
              <p:spPr>
                <a:xfrm>
                  <a:off x="-3516599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순서도: 처리 246">
                  <a:extLst>
                    <a:ext uri="{FF2B5EF4-FFF2-40B4-BE49-F238E27FC236}">
                      <a16:creationId xmlns:a16="http://schemas.microsoft.com/office/drawing/2014/main" id="{CE8E4AC2-E858-4B9B-B73F-96100D6E6058}"/>
                    </a:ext>
                  </a:extLst>
                </p:cNvPr>
                <p:cNvSpPr/>
                <p:nvPr/>
              </p:nvSpPr>
              <p:spPr>
                <a:xfrm>
                  <a:off x="-3516599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순서도: 처리 247">
                  <a:extLst>
                    <a:ext uri="{FF2B5EF4-FFF2-40B4-BE49-F238E27FC236}">
                      <a16:creationId xmlns:a16="http://schemas.microsoft.com/office/drawing/2014/main" id="{AE2E0D66-DD0E-4093-A5F9-4E8C5BEDAF79}"/>
                    </a:ext>
                  </a:extLst>
                </p:cNvPr>
                <p:cNvSpPr/>
                <p:nvPr/>
              </p:nvSpPr>
              <p:spPr>
                <a:xfrm>
                  <a:off x="-297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순서도: 처리 248">
                  <a:extLst>
                    <a:ext uri="{FF2B5EF4-FFF2-40B4-BE49-F238E27FC236}">
                      <a16:creationId xmlns:a16="http://schemas.microsoft.com/office/drawing/2014/main" id="{D1B1CBEC-5668-4BCD-8A69-FC63771A8679}"/>
                    </a:ext>
                  </a:extLst>
                </p:cNvPr>
                <p:cNvSpPr/>
                <p:nvPr/>
              </p:nvSpPr>
              <p:spPr>
                <a:xfrm>
                  <a:off x="-243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순서도: 처리 249">
                  <a:extLst>
                    <a:ext uri="{FF2B5EF4-FFF2-40B4-BE49-F238E27FC236}">
                      <a16:creationId xmlns:a16="http://schemas.microsoft.com/office/drawing/2014/main" id="{BDD5CF94-3A09-4FD0-A18F-42B985F0AB9E}"/>
                    </a:ext>
                  </a:extLst>
                </p:cNvPr>
                <p:cNvSpPr/>
                <p:nvPr/>
              </p:nvSpPr>
              <p:spPr>
                <a:xfrm>
                  <a:off x="-297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순서도: 처리 250">
                  <a:extLst>
                    <a:ext uri="{FF2B5EF4-FFF2-40B4-BE49-F238E27FC236}">
                      <a16:creationId xmlns:a16="http://schemas.microsoft.com/office/drawing/2014/main" id="{3F3B0139-4949-481B-B7C5-D573780D0F48}"/>
                    </a:ext>
                  </a:extLst>
                </p:cNvPr>
                <p:cNvSpPr/>
                <p:nvPr/>
              </p:nvSpPr>
              <p:spPr>
                <a:xfrm>
                  <a:off x="-2434007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순서도: 처리 251">
                  <a:extLst>
                    <a:ext uri="{FF2B5EF4-FFF2-40B4-BE49-F238E27FC236}">
                      <a16:creationId xmlns:a16="http://schemas.microsoft.com/office/drawing/2014/main" id="{409E30CE-6C89-49DB-A760-EB6BE42856EC}"/>
                    </a:ext>
                  </a:extLst>
                </p:cNvPr>
                <p:cNvSpPr/>
                <p:nvPr/>
              </p:nvSpPr>
              <p:spPr>
                <a:xfrm>
                  <a:off x="-3516599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순서도: 처리 252">
                  <a:extLst>
                    <a:ext uri="{FF2B5EF4-FFF2-40B4-BE49-F238E27FC236}">
                      <a16:creationId xmlns:a16="http://schemas.microsoft.com/office/drawing/2014/main" id="{75B8429B-722D-40B6-801E-C559E40AEF5C}"/>
                    </a:ext>
                  </a:extLst>
                </p:cNvPr>
                <p:cNvSpPr/>
                <p:nvPr/>
              </p:nvSpPr>
              <p:spPr>
                <a:xfrm>
                  <a:off x="-2974007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순서도: 처리 253">
                  <a:extLst>
                    <a:ext uri="{FF2B5EF4-FFF2-40B4-BE49-F238E27FC236}">
                      <a16:creationId xmlns:a16="http://schemas.microsoft.com/office/drawing/2014/main" id="{E6615DC6-C2E4-47A3-97AE-49BA55A8C5AD}"/>
                    </a:ext>
                  </a:extLst>
                </p:cNvPr>
                <p:cNvSpPr/>
                <p:nvPr/>
              </p:nvSpPr>
              <p:spPr>
                <a:xfrm>
                  <a:off x="-243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37" name="그림 236">
                <a:extLst>
                  <a:ext uri="{FF2B5EF4-FFF2-40B4-BE49-F238E27FC236}">
                    <a16:creationId xmlns:a16="http://schemas.microsoft.com/office/drawing/2014/main" id="{62AAA8CD-8DD0-49B9-9FCF-7E46D11D5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82093" y="4048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38" name="그림 237">
                <a:extLst>
                  <a:ext uri="{FF2B5EF4-FFF2-40B4-BE49-F238E27FC236}">
                    <a16:creationId xmlns:a16="http://schemas.microsoft.com/office/drawing/2014/main" id="{D66FDC49-F7DE-418F-BB87-EC51651B6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14007" y="350040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39" name="그림 238">
                <a:extLst>
                  <a:ext uri="{FF2B5EF4-FFF2-40B4-BE49-F238E27FC236}">
                    <a16:creationId xmlns:a16="http://schemas.microsoft.com/office/drawing/2014/main" id="{2D3A3C5F-81EF-4E98-91B6-B5FE73D1C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4007" y="3523621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40" name="그림 239">
                <a:extLst>
                  <a:ext uri="{FF2B5EF4-FFF2-40B4-BE49-F238E27FC236}">
                    <a16:creationId xmlns:a16="http://schemas.microsoft.com/office/drawing/2014/main" id="{AC4BEE56-4768-408B-8655-B21357C3D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84007" y="4084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41" name="그림 240">
                <a:extLst>
                  <a:ext uri="{FF2B5EF4-FFF2-40B4-BE49-F238E27FC236}">
                    <a16:creationId xmlns:a16="http://schemas.microsoft.com/office/drawing/2014/main" id="{6A4945C0-CE6B-4CD9-BE83-0E0781E52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54007" y="4077118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42" name="그림 241">
                <a:extLst>
                  <a:ext uri="{FF2B5EF4-FFF2-40B4-BE49-F238E27FC236}">
                    <a16:creationId xmlns:a16="http://schemas.microsoft.com/office/drawing/2014/main" id="{EA3469AD-AD0A-4FDC-AEE1-DE655150E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9846" y="4588175"/>
                <a:ext cx="520000" cy="468000"/>
              </a:xfrm>
              <a:prstGeom prst="rect">
                <a:avLst/>
              </a:prstGeom>
            </p:spPr>
          </p:pic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60968F75-75AA-4A48-9AFA-3E295D1FDCB7}"/>
                </a:ext>
              </a:extLst>
            </p:cNvPr>
            <p:cNvGrpSpPr/>
            <p:nvPr/>
          </p:nvGrpSpPr>
          <p:grpSpPr>
            <a:xfrm>
              <a:off x="4368327" y="1535684"/>
              <a:ext cx="2162592" cy="1620000"/>
              <a:chOff x="4130341" y="4294376"/>
              <a:chExt cx="2162592" cy="1620000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3F046A8F-BD34-4F79-A3B1-9C1EDD5E4454}"/>
                  </a:ext>
                </a:extLst>
              </p:cNvPr>
              <p:cNvGrpSpPr/>
              <p:nvPr/>
            </p:nvGrpSpPr>
            <p:grpSpPr>
              <a:xfrm>
                <a:off x="4130341" y="4294376"/>
                <a:ext cx="2162592" cy="1620000"/>
                <a:chOff x="-3516599" y="3472175"/>
                <a:chExt cx="2162592" cy="1620000"/>
              </a:xfrm>
            </p:grpSpPr>
            <p:sp>
              <p:nvSpPr>
                <p:cNvPr id="224" name="순서도: 처리 223">
                  <a:extLst>
                    <a:ext uri="{FF2B5EF4-FFF2-40B4-BE49-F238E27FC236}">
                      <a16:creationId xmlns:a16="http://schemas.microsoft.com/office/drawing/2014/main" id="{06D2EA95-004D-4708-85C4-66AE7A2A9566}"/>
                    </a:ext>
                  </a:extLst>
                </p:cNvPr>
                <p:cNvSpPr/>
                <p:nvPr/>
              </p:nvSpPr>
              <p:spPr>
                <a:xfrm>
                  <a:off x="-1894007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순서도: 처리 224">
                  <a:extLst>
                    <a:ext uri="{FF2B5EF4-FFF2-40B4-BE49-F238E27FC236}">
                      <a16:creationId xmlns:a16="http://schemas.microsoft.com/office/drawing/2014/main" id="{A2F91396-5F94-4803-A9EA-BA1D94CFF25A}"/>
                    </a:ext>
                  </a:extLst>
                </p:cNvPr>
                <p:cNvSpPr/>
                <p:nvPr/>
              </p:nvSpPr>
              <p:spPr>
                <a:xfrm>
                  <a:off x="-189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순서도: 처리 225">
                  <a:extLst>
                    <a:ext uri="{FF2B5EF4-FFF2-40B4-BE49-F238E27FC236}">
                      <a16:creationId xmlns:a16="http://schemas.microsoft.com/office/drawing/2014/main" id="{957E31A6-6E40-48E4-9AE5-4E8A5AA71207}"/>
                    </a:ext>
                  </a:extLst>
                </p:cNvPr>
                <p:cNvSpPr/>
                <p:nvPr/>
              </p:nvSpPr>
              <p:spPr>
                <a:xfrm>
                  <a:off x="-189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순서도: 처리 226">
                  <a:extLst>
                    <a:ext uri="{FF2B5EF4-FFF2-40B4-BE49-F238E27FC236}">
                      <a16:creationId xmlns:a16="http://schemas.microsoft.com/office/drawing/2014/main" id="{7F967B73-EEAD-4E83-A580-2E1F0ED14019}"/>
                    </a:ext>
                  </a:extLst>
                </p:cNvPr>
                <p:cNvSpPr/>
                <p:nvPr/>
              </p:nvSpPr>
              <p:spPr>
                <a:xfrm>
                  <a:off x="-3516599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순서도: 처리 227">
                  <a:extLst>
                    <a:ext uri="{FF2B5EF4-FFF2-40B4-BE49-F238E27FC236}">
                      <a16:creationId xmlns:a16="http://schemas.microsoft.com/office/drawing/2014/main" id="{52CDD83E-20F7-4513-A8A7-03922A221877}"/>
                    </a:ext>
                  </a:extLst>
                </p:cNvPr>
                <p:cNvSpPr/>
                <p:nvPr/>
              </p:nvSpPr>
              <p:spPr>
                <a:xfrm>
                  <a:off x="-3516599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순서도: 처리 228">
                  <a:extLst>
                    <a:ext uri="{FF2B5EF4-FFF2-40B4-BE49-F238E27FC236}">
                      <a16:creationId xmlns:a16="http://schemas.microsoft.com/office/drawing/2014/main" id="{B2409223-DAC6-4283-B519-32A88AC6A654}"/>
                    </a:ext>
                  </a:extLst>
                </p:cNvPr>
                <p:cNvSpPr/>
                <p:nvPr/>
              </p:nvSpPr>
              <p:spPr>
                <a:xfrm>
                  <a:off x="-297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순서도: 처리 229">
                  <a:extLst>
                    <a:ext uri="{FF2B5EF4-FFF2-40B4-BE49-F238E27FC236}">
                      <a16:creationId xmlns:a16="http://schemas.microsoft.com/office/drawing/2014/main" id="{B883A4B1-A972-44AD-944F-875B239E5A19}"/>
                    </a:ext>
                  </a:extLst>
                </p:cNvPr>
                <p:cNvSpPr/>
                <p:nvPr/>
              </p:nvSpPr>
              <p:spPr>
                <a:xfrm>
                  <a:off x="-243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순서도: 처리 230">
                  <a:extLst>
                    <a:ext uri="{FF2B5EF4-FFF2-40B4-BE49-F238E27FC236}">
                      <a16:creationId xmlns:a16="http://schemas.microsoft.com/office/drawing/2014/main" id="{546360B3-D05D-4BD2-87E2-3C365905D04C}"/>
                    </a:ext>
                  </a:extLst>
                </p:cNvPr>
                <p:cNvSpPr/>
                <p:nvPr/>
              </p:nvSpPr>
              <p:spPr>
                <a:xfrm>
                  <a:off x="-297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순서도: 처리 231">
                  <a:extLst>
                    <a:ext uri="{FF2B5EF4-FFF2-40B4-BE49-F238E27FC236}">
                      <a16:creationId xmlns:a16="http://schemas.microsoft.com/office/drawing/2014/main" id="{582D2A03-5B16-45D5-BF6E-7DFBEB818CA8}"/>
                    </a:ext>
                  </a:extLst>
                </p:cNvPr>
                <p:cNvSpPr/>
                <p:nvPr/>
              </p:nvSpPr>
              <p:spPr>
                <a:xfrm>
                  <a:off x="-2434007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순서도: 처리 232">
                  <a:extLst>
                    <a:ext uri="{FF2B5EF4-FFF2-40B4-BE49-F238E27FC236}">
                      <a16:creationId xmlns:a16="http://schemas.microsoft.com/office/drawing/2014/main" id="{ADA55EE8-A6E3-4B1C-A2A5-D665A16395D8}"/>
                    </a:ext>
                  </a:extLst>
                </p:cNvPr>
                <p:cNvSpPr/>
                <p:nvPr/>
              </p:nvSpPr>
              <p:spPr>
                <a:xfrm>
                  <a:off x="-3516599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순서도: 처리 233">
                  <a:extLst>
                    <a:ext uri="{FF2B5EF4-FFF2-40B4-BE49-F238E27FC236}">
                      <a16:creationId xmlns:a16="http://schemas.microsoft.com/office/drawing/2014/main" id="{15887C9A-A415-441D-B7D9-5528D338361C}"/>
                    </a:ext>
                  </a:extLst>
                </p:cNvPr>
                <p:cNvSpPr/>
                <p:nvPr/>
              </p:nvSpPr>
              <p:spPr>
                <a:xfrm>
                  <a:off x="-2974007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순서도: 처리 234">
                  <a:extLst>
                    <a:ext uri="{FF2B5EF4-FFF2-40B4-BE49-F238E27FC236}">
                      <a16:creationId xmlns:a16="http://schemas.microsoft.com/office/drawing/2014/main" id="{B9B8943F-3F74-47D6-859B-972692F856E7}"/>
                    </a:ext>
                  </a:extLst>
                </p:cNvPr>
                <p:cNvSpPr/>
                <p:nvPr/>
              </p:nvSpPr>
              <p:spPr>
                <a:xfrm>
                  <a:off x="-243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18" name="그림 21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5B1EB18-B69F-41AB-8511-07ABBFDA4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2933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19" name="그림 21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87707F5-F644-4BEF-9C6A-431B7D2D5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539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0" name="그림 219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55AB04EE-EBB7-46A2-953A-11E33FC2D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758" y="438437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1" name="그림 22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FAB2026-D648-4FFC-AC94-D1FACBE60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438437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2" name="그림 2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11E088D-5A32-4C6B-930A-EFA86750A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23" name="그림 22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ED2F7DC5-F17A-4C4A-9394-C1CDF4ABB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547085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2E64034-B8D5-4E51-92FF-0C07755D7A68}"/>
                </a:ext>
              </a:extLst>
            </p:cNvPr>
            <p:cNvSpPr/>
            <p:nvPr/>
          </p:nvSpPr>
          <p:spPr>
            <a:xfrm>
              <a:off x="1883241" y="1548984"/>
              <a:ext cx="2169421" cy="160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51CFAA19-4E70-4AF0-801A-E6D041FBCDB9}"/>
                </a:ext>
              </a:extLst>
            </p:cNvPr>
            <p:cNvSpPr/>
            <p:nvPr/>
          </p:nvSpPr>
          <p:spPr>
            <a:xfrm>
              <a:off x="4376157" y="1533072"/>
              <a:ext cx="2169421" cy="160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961E6C8-2C4C-4BE0-972E-6FF358E57939}"/>
              </a:ext>
            </a:extLst>
          </p:cNvPr>
          <p:cNvSpPr/>
          <p:nvPr/>
        </p:nvSpPr>
        <p:spPr>
          <a:xfrm>
            <a:off x="6274409" y="3812646"/>
            <a:ext cx="360000" cy="3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1910B0AE-01E4-4943-B05C-14FE5CB3C93E}"/>
              </a:ext>
            </a:extLst>
          </p:cNvPr>
          <p:cNvSpPr/>
          <p:nvPr/>
        </p:nvSpPr>
        <p:spPr>
          <a:xfrm>
            <a:off x="5555042" y="3812646"/>
            <a:ext cx="360000" cy="3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3F52E659-B64B-4205-B8BD-DCDC16C344B3}"/>
              </a:ext>
            </a:extLst>
          </p:cNvPr>
          <p:cNvSpPr/>
          <p:nvPr/>
        </p:nvSpPr>
        <p:spPr>
          <a:xfrm>
            <a:off x="5485953" y="6034661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195FAF1-C7E3-402C-854B-9DE60B15EE80}"/>
              </a:ext>
            </a:extLst>
          </p:cNvPr>
          <p:cNvSpPr/>
          <p:nvPr/>
        </p:nvSpPr>
        <p:spPr>
          <a:xfrm>
            <a:off x="5202429" y="6034661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1F302784-1807-4188-8EB1-FB22372F980A}"/>
              </a:ext>
            </a:extLst>
          </p:cNvPr>
          <p:cNvSpPr/>
          <p:nvPr/>
        </p:nvSpPr>
        <p:spPr>
          <a:xfrm>
            <a:off x="4918905" y="6034661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C63BF05-7322-49C8-98DB-FB1EC388BAE2}"/>
              </a:ext>
            </a:extLst>
          </p:cNvPr>
          <p:cNvSpPr/>
          <p:nvPr/>
        </p:nvSpPr>
        <p:spPr>
          <a:xfrm>
            <a:off x="6336524" y="5751718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9421AAA-20E1-487B-808D-A15AC5B0E036}"/>
              </a:ext>
            </a:extLst>
          </p:cNvPr>
          <p:cNvSpPr/>
          <p:nvPr/>
        </p:nvSpPr>
        <p:spPr>
          <a:xfrm>
            <a:off x="6053001" y="5751718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D1C74F7-9F73-491B-9EE9-61B1018A1419}"/>
              </a:ext>
            </a:extLst>
          </p:cNvPr>
          <p:cNvSpPr/>
          <p:nvPr/>
        </p:nvSpPr>
        <p:spPr>
          <a:xfrm>
            <a:off x="5485953" y="5751718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97672B0-5BEE-4924-9917-D1AD8C12EBC0}"/>
              </a:ext>
            </a:extLst>
          </p:cNvPr>
          <p:cNvSpPr/>
          <p:nvPr/>
        </p:nvSpPr>
        <p:spPr>
          <a:xfrm>
            <a:off x="5202429" y="5751718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02FF608-5CD1-46E4-A921-4D128B13FC99}"/>
              </a:ext>
            </a:extLst>
          </p:cNvPr>
          <p:cNvSpPr/>
          <p:nvPr/>
        </p:nvSpPr>
        <p:spPr>
          <a:xfrm>
            <a:off x="5769477" y="5751718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8284B51-7BB8-49CF-9165-BF3CE24813DB}"/>
              </a:ext>
            </a:extLst>
          </p:cNvPr>
          <p:cNvSpPr/>
          <p:nvPr/>
        </p:nvSpPr>
        <p:spPr>
          <a:xfrm>
            <a:off x="4918905" y="5751718"/>
            <a:ext cx="288000" cy="28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8F59C6CE-9F89-4F85-AF09-0014DD4FD8E5}"/>
              </a:ext>
            </a:extLst>
          </p:cNvPr>
          <p:cNvSpPr/>
          <p:nvPr/>
        </p:nvSpPr>
        <p:spPr>
          <a:xfrm>
            <a:off x="5914990" y="3812646"/>
            <a:ext cx="360000" cy="36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8B17874D-73A9-415A-AB9C-FEF0859270AF}"/>
              </a:ext>
            </a:extLst>
          </p:cNvPr>
          <p:cNvSpPr/>
          <p:nvPr/>
        </p:nvSpPr>
        <p:spPr>
          <a:xfrm>
            <a:off x="1610340" y="3818450"/>
            <a:ext cx="431944" cy="4321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68D080-1A2E-43F2-B41B-C19C396FA692}"/>
              </a:ext>
            </a:extLst>
          </p:cNvPr>
          <p:cNvGrpSpPr/>
          <p:nvPr/>
        </p:nvGrpSpPr>
        <p:grpSpPr>
          <a:xfrm>
            <a:off x="1607381" y="1058659"/>
            <a:ext cx="5042960" cy="2520000"/>
            <a:chOff x="1607381" y="3895416"/>
            <a:chExt cx="5042960" cy="2520000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55850DC-0384-4D4A-9733-FC2F3B54C2E3}"/>
                </a:ext>
              </a:extLst>
            </p:cNvPr>
            <p:cNvSpPr/>
            <p:nvPr/>
          </p:nvSpPr>
          <p:spPr>
            <a:xfrm>
              <a:off x="1610341" y="3895416"/>
              <a:ext cx="5040000" cy="252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8C9F710D-5CDD-40D3-8EA7-8B69CEC804B3}"/>
                </a:ext>
              </a:extLst>
            </p:cNvPr>
            <p:cNvGrpSpPr/>
            <p:nvPr/>
          </p:nvGrpSpPr>
          <p:grpSpPr>
            <a:xfrm>
              <a:off x="1816750" y="3990464"/>
              <a:ext cx="2162592" cy="1620000"/>
              <a:chOff x="-3491329" y="3486677"/>
              <a:chExt cx="2162592" cy="1620000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406EA192-5F3B-4633-AF02-10EF441B4A21}"/>
                  </a:ext>
                </a:extLst>
              </p:cNvPr>
              <p:cNvGrpSpPr/>
              <p:nvPr/>
            </p:nvGrpSpPr>
            <p:grpSpPr>
              <a:xfrm>
                <a:off x="-3491329" y="3486677"/>
                <a:ext cx="2162592" cy="1620000"/>
                <a:chOff x="-3516599" y="3472175"/>
                <a:chExt cx="2162592" cy="1620000"/>
              </a:xfrm>
            </p:grpSpPr>
            <p:sp>
              <p:nvSpPr>
                <p:cNvPr id="277" name="순서도: 처리 276">
                  <a:extLst>
                    <a:ext uri="{FF2B5EF4-FFF2-40B4-BE49-F238E27FC236}">
                      <a16:creationId xmlns:a16="http://schemas.microsoft.com/office/drawing/2014/main" id="{7AD8B0F9-D1A7-4205-BAE5-F35376F65AE0}"/>
                    </a:ext>
                  </a:extLst>
                </p:cNvPr>
                <p:cNvSpPr/>
                <p:nvPr/>
              </p:nvSpPr>
              <p:spPr>
                <a:xfrm>
                  <a:off x="-1894007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순서도: 처리 277">
                  <a:extLst>
                    <a:ext uri="{FF2B5EF4-FFF2-40B4-BE49-F238E27FC236}">
                      <a16:creationId xmlns:a16="http://schemas.microsoft.com/office/drawing/2014/main" id="{53FE141A-6D82-48EC-A021-66AA5FB76B06}"/>
                    </a:ext>
                  </a:extLst>
                </p:cNvPr>
                <p:cNvSpPr/>
                <p:nvPr/>
              </p:nvSpPr>
              <p:spPr>
                <a:xfrm>
                  <a:off x="-189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순서도: 처리 278">
                  <a:extLst>
                    <a:ext uri="{FF2B5EF4-FFF2-40B4-BE49-F238E27FC236}">
                      <a16:creationId xmlns:a16="http://schemas.microsoft.com/office/drawing/2014/main" id="{821F16E9-6B9C-4D00-BBAA-54580103460A}"/>
                    </a:ext>
                  </a:extLst>
                </p:cNvPr>
                <p:cNvSpPr/>
                <p:nvPr/>
              </p:nvSpPr>
              <p:spPr>
                <a:xfrm>
                  <a:off x="-189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순서도: 처리 279">
                  <a:extLst>
                    <a:ext uri="{FF2B5EF4-FFF2-40B4-BE49-F238E27FC236}">
                      <a16:creationId xmlns:a16="http://schemas.microsoft.com/office/drawing/2014/main" id="{8C939B50-670A-4E4E-B840-A6366795C091}"/>
                    </a:ext>
                  </a:extLst>
                </p:cNvPr>
                <p:cNvSpPr/>
                <p:nvPr/>
              </p:nvSpPr>
              <p:spPr>
                <a:xfrm>
                  <a:off x="-3516599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순서도: 처리 280">
                  <a:extLst>
                    <a:ext uri="{FF2B5EF4-FFF2-40B4-BE49-F238E27FC236}">
                      <a16:creationId xmlns:a16="http://schemas.microsoft.com/office/drawing/2014/main" id="{144339E8-D7F1-4FCE-AA6C-4723792299CA}"/>
                    </a:ext>
                  </a:extLst>
                </p:cNvPr>
                <p:cNvSpPr/>
                <p:nvPr/>
              </p:nvSpPr>
              <p:spPr>
                <a:xfrm>
                  <a:off x="-3516599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순서도: 처리 281">
                  <a:extLst>
                    <a:ext uri="{FF2B5EF4-FFF2-40B4-BE49-F238E27FC236}">
                      <a16:creationId xmlns:a16="http://schemas.microsoft.com/office/drawing/2014/main" id="{C780A0D0-57BC-44A5-824C-C10C9ECA9721}"/>
                    </a:ext>
                  </a:extLst>
                </p:cNvPr>
                <p:cNvSpPr/>
                <p:nvPr/>
              </p:nvSpPr>
              <p:spPr>
                <a:xfrm>
                  <a:off x="-297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순서도: 처리 282">
                  <a:extLst>
                    <a:ext uri="{FF2B5EF4-FFF2-40B4-BE49-F238E27FC236}">
                      <a16:creationId xmlns:a16="http://schemas.microsoft.com/office/drawing/2014/main" id="{74F4053C-2294-417C-9F9A-6288EF5AD1C1}"/>
                    </a:ext>
                  </a:extLst>
                </p:cNvPr>
                <p:cNvSpPr/>
                <p:nvPr/>
              </p:nvSpPr>
              <p:spPr>
                <a:xfrm>
                  <a:off x="-243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순서도: 처리 283">
                  <a:extLst>
                    <a:ext uri="{FF2B5EF4-FFF2-40B4-BE49-F238E27FC236}">
                      <a16:creationId xmlns:a16="http://schemas.microsoft.com/office/drawing/2014/main" id="{73D6CC0B-90ED-49BB-ADA4-4BD98BE700E1}"/>
                    </a:ext>
                  </a:extLst>
                </p:cNvPr>
                <p:cNvSpPr/>
                <p:nvPr/>
              </p:nvSpPr>
              <p:spPr>
                <a:xfrm>
                  <a:off x="-297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순서도: 처리 284">
                  <a:extLst>
                    <a:ext uri="{FF2B5EF4-FFF2-40B4-BE49-F238E27FC236}">
                      <a16:creationId xmlns:a16="http://schemas.microsoft.com/office/drawing/2014/main" id="{041CF078-2E50-4EB5-A263-67BBE9C55806}"/>
                    </a:ext>
                  </a:extLst>
                </p:cNvPr>
                <p:cNvSpPr/>
                <p:nvPr/>
              </p:nvSpPr>
              <p:spPr>
                <a:xfrm>
                  <a:off x="-2434007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순서도: 처리 285">
                  <a:extLst>
                    <a:ext uri="{FF2B5EF4-FFF2-40B4-BE49-F238E27FC236}">
                      <a16:creationId xmlns:a16="http://schemas.microsoft.com/office/drawing/2014/main" id="{B2921635-7532-4296-A7F1-4E671AA29A08}"/>
                    </a:ext>
                  </a:extLst>
                </p:cNvPr>
                <p:cNvSpPr/>
                <p:nvPr/>
              </p:nvSpPr>
              <p:spPr>
                <a:xfrm>
                  <a:off x="-3516599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순서도: 처리 286">
                  <a:extLst>
                    <a:ext uri="{FF2B5EF4-FFF2-40B4-BE49-F238E27FC236}">
                      <a16:creationId xmlns:a16="http://schemas.microsoft.com/office/drawing/2014/main" id="{B376C105-9E0E-4086-9DE6-08016E5CF820}"/>
                    </a:ext>
                  </a:extLst>
                </p:cNvPr>
                <p:cNvSpPr/>
                <p:nvPr/>
              </p:nvSpPr>
              <p:spPr>
                <a:xfrm>
                  <a:off x="-2974007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순서도: 처리 287">
                  <a:extLst>
                    <a:ext uri="{FF2B5EF4-FFF2-40B4-BE49-F238E27FC236}">
                      <a16:creationId xmlns:a16="http://schemas.microsoft.com/office/drawing/2014/main" id="{5EABA48A-8219-4697-8DF9-BCDDBEA81615}"/>
                    </a:ext>
                  </a:extLst>
                </p:cNvPr>
                <p:cNvSpPr/>
                <p:nvPr/>
              </p:nvSpPr>
              <p:spPr>
                <a:xfrm>
                  <a:off x="-243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71" name="그림 270">
                <a:extLst>
                  <a:ext uri="{FF2B5EF4-FFF2-40B4-BE49-F238E27FC236}">
                    <a16:creationId xmlns:a16="http://schemas.microsoft.com/office/drawing/2014/main" id="{1E201A5B-9C18-4648-8B98-660816F08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482093" y="4048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96E3D9DB-4410-42AC-8259-C21A86231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14007" y="350040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6067C77E-8735-4419-8608-EF6F1D389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4007" y="3523621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74" name="그림 273">
                <a:extLst>
                  <a:ext uri="{FF2B5EF4-FFF2-40B4-BE49-F238E27FC236}">
                    <a16:creationId xmlns:a16="http://schemas.microsoft.com/office/drawing/2014/main" id="{4C1A4BD9-A5AD-4E48-9057-77B396476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84007" y="4084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75" name="그림 274">
                <a:extLst>
                  <a:ext uri="{FF2B5EF4-FFF2-40B4-BE49-F238E27FC236}">
                    <a16:creationId xmlns:a16="http://schemas.microsoft.com/office/drawing/2014/main" id="{3646ADA6-CBD7-4A12-9317-D8A7D583B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954007" y="4077118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276" name="그림 275">
                <a:extLst>
                  <a:ext uri="{FF2B5EF4-FFF2-40B4-BE49-F238E27FC236}">
                    <a16:creationId xmlns:a16="http://schemas.microsoft.com/office/drawing/2014/main" id="{493FC0B0-D00B-43CA-AE93-1D4789057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9846" y="4588175"/>
                <a:ext cx="520000" cy="468000"/>
              </a:xfrm>
              <a:prstGeom prst="rect">
                <a:avLst/>
              </a:prstGeom>
            </p:spPr>
          </p:pic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8F62AF8E-D7AE-4FE2-8A51-476BE14118AC}"/>
                </a:ext>
              </a:extLst>
            </p:cNvPr>
            <p:cNvGrpSpPr/>
            <p:nvPr/>
          </p:nvGrpSpPr>
          <p:grpSpPr>
            <a:xfrm>
              <a:off x="4301791" y="3990464"/>
              <a:ext cx="2162592" cy="1620000"/>
              <a:chOff x="4130341" y="4294376"/>
              <a:chExt cx="2162592" cy="1620000"/>
            </a:xfrm>
          </p:grpSpPr>
          <p:grpSp>
            <p:nvGrpSpPr>
              <p:cNvPr id="290" name="그룹 289">
                <a:extLst>
                  <a:ext uri="{FF2B5EF4-FFF2-40B4-BE49-F238E27FC236}">
                    <a16:creationId xmlns:a16="http://schemas.microsoft.com/office/drawing/2014/main" id="{BFDA99E2-263F-4584-967E-E41538FAF27C}"/>
                  </a:ext>
                </a:extLst>
              </p:cNvPr>
              <p:cNvGrpSpPr/>
              <p:nvPr/>
            </p:nvGrpSpPr>
            <p:grpSpPr>
              <a:xfrm>
                <a:off x="4130341" y="4294376"/>
                <a:ext cx="2162592" cy="1620000"/>
                <a:chOff x="-3516599" y="3472175"/>
                <a:chExt cx="2162592" cy="1620000"/>
              </a:xfrm>
            </p:grpSpPr>
            <p:sp>
              <p:nvSpPr>
                <p:cNvPr id="297" name="순서도: 처리 296">
                  <a:extLst>
                    <a:ext uri="{FF2B5EF4-FFF2-40B4-BE49-F238E27FC236}">
                      <a16:creationId xmlns:a16="http://schemas.microsoft.com/office/drawing/2014/main" id="{92E6F27A-9DAE-42A8-B1B8-8FF8899E3473}"/>
                    </a:ext>
                  </a:extLst>
                </p:cNvPr>
                <p:cNvSpPr/>
                <p:nvPr/>
              </p:nvSpPr>
              <p:spPr>
                <a:xfrm>
                  <a:off x="-1894007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순서도: 처리 297">
                  <a:extLst>
                    <a:ext uri="{FF2B5EF4-FFF2-40B4-BE49-F238E27FC236}">
                      <a16:creationId xmlns:a16="http://schemas.microsoft.com/office/drawing/2014/main" id="{0FE3C93F-8A06-4042-B5C8-2030A8E7B967}"/>
                    </a:ext>
                  </a:extLst>
                </p:cNvPr>
                <p:cNvSpPr/>
                <p:nvPr/>
              </p:nvSpPr>
              <p:spPr>
                <a:xfrm>
                  <a:off x="-189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순서도: 처리 298">
                  <a:extLst>
                    <a:ext uri="{FF2B5EF4-FFF2-40B4-BE49-F238E27FC236}">
                      <a16:creationId xmlns:a16="http://schemas.microsoft.com/office/drawing/2014/main" id="{F81D58E3-6492-4461-A0A9-1513F372D649}"/>
                    </a:ext>
                  </a:extLst>
                </p:cNvPr>
                <p:cNvSpPr/>
                <p:nvPr/>
              </p:nvSpPr>
              <p:spPr>
                <a:xfrm>
                  <a:off x="-189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순서도: 처리 299">
                  <a:extLst>
                    <a:ext uri="{FF2B5EF4-FFF2-40B4-BE49-F238E27FC236}">
                      <a16:creationId xmlns:a16="http://schemas.microsoft.com/office/drawing/2014/main" id="{004BFC29-7745-4327-9BCE-FCAEEED21444}"/>
                    </a:ext>
                  </a:extLst>
                </p:cNvPr>
                <p:cNvSpPr/>
                <p:nvPr/>
              </p:nvSpPr>
              <p:spPr>
                <a:xfrm>
                  <a:off x="-3516599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순서도: 처리 300">
                  <a:extLst>
                    <a:ext uri="{FF2B5EF4-FFF2-40B4-BE49-F238E27FC236}">
                      <a16:creationId xmlns:a16="http://schemas.microsoft.com/office/drawing/2014/main" id="{8DE28A54-6C55-4C82-ABB2-8B2956F4E6A1}"/>
                    </a:ext>
                  </a:extLst>
                </p:cNvPr>
                <p:cNvSpPr/>
                <p:nvPr/>
              </p:nvSpPr>
              <p:spPr>
                <a:xfrm>
                  <a:off x="-3516599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순서도: 처리 301">
                  <a:extLst>
                    <a:ext uri="{FF2B5EF4-FFF2-40B4-BE49-F238E27FC236}">
                      <a16:creationId xmlns:a16="http://schemas.microsoft.com/office/drawing/2014/main" id="{5E7A12F1-C037-4707-936B-D981EBDCB5BE}"/>
                    </a:ext>
                  </a:extLst>
                </p:cNvPr>
                <p:cNvSpPr/>
                <p:nvPr/>
              </p:nvSpPr>
              <p:spPr>
                <a:xfrm>
                  <a:off x="-297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순서도: 처리 302">
                  <a:extLst>
                    <a:ext uri="{FF2B5EF4-FFF2-40B4-BE49-F238E27FC236}">
                      <a16:creationId xmlns:a16="http://schemas.microsoft.com/office/drawing/2014/main" id="{98CC6631-BD17-4B78-9813-D9F77ED3ED69}"/>
                    </a:ext>
                  </a:extLst>
                </p:cNvPr>
                <p:cNvSpPr/>
                <p:nvPr/>
              </p:nvSpPr>
              <p:spPr>
                <a:xfrm>
                  <a:off x="-2434007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순서도: 처리 303">
                  <a:extLst>
                    <a:ext uri="{FF2B5EF4-FFF2-40B4-BE49-F238E27FC236}">
                      <a16:creationId xmlns:a16="http://schemas.microsoft.com/office/drawing/2014/main" id="{432B55E4-8AC3-477E-8860-AFB8F1DCE5C2}"/>
                    </a:ext>
                  </a:extLst>
                </p:cNvPr>
                <p:cNvSpPr/>
                <p:nvPr/>
              </p:nvSpPr>
              <p:spPr>
                <a:xfrm>
                  <a:off x="-2974007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순서도: 처리 304">
                  <a:extLst>
                    <a:ext uri="{FF2B5EF4-FFF2-40B4-BE49-F238E27FC236}">
                      <a16:creationId xmlns:a16="http://schemas.microsoft.com/office/drawing/2014/main" id="{EEFDB0B7-4CA5-4764-B67D-5F93EB5CE945}"/>
                    </a:ext>
                  </a:extLst>
                </p:cNvPr>
                <p:cNvSpPr/>
                <p:nvPr/>
              </p:nvSpPr>
              <p:spPr>
                <a:xfrm>
                  <a:off x="-2434007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순서도: 처리 305">
                  <a:extLst>
                    <a:ext uri="{FF2B5EF4-FFF2-40B4-BE49-F238E27FC236}">
                      <a16:creationId xmlns:a16="http://schemas.microsoft.com/office/drawing/2014/main" id="{801DA604-1185-4B76-87F1-D51E2DCAAE1C}"/>
                    </a:ext>
                  </a:extLst>
                </p:cNvPr>
                <p:cNvSpPr/>
                <p:nvPr/>
              </p:nvSpPr>
              <p:spPr>
                <a:xfrm>
                  <a:off x="-3516599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순서도: 처리 306">
                  <a:extLst>
                    <a:ext uri="{FF2B5EF4-FFF2-40B4-BE49-F238E27FC236}">
                      <a16:creationId xmlns:a16="http://schemas.microsoft.com/office/drawing/2014/main" id="{4C87DE38-E907-477C-A4AE-A5D89FA94C29}"/>
                    </a:ext>
                  </a:extLst>
                </p:cNvPr>
                <p:cNvSpPr/>
                <p:nvPr/>
              </p:nvSpPr>
              <p:spPr>
                <a:xfrm>
                  <a:off x="-2974007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순서도: 처리 307">
                  <a:extLst>
                    <a:ext uri="{FF2B5EF4-FFF2-40B4-BE49-F238E27FC236}">
                      <a16:creationId xmlns:a16="http://schemas.microsoft.com/office/drawing/2014/main" id="{18215489-8F04-40FD-BF4A-E82737B9C410}"/>
                    </a:ext>
                  </a:extLst>
                </p:cNvPr>
                <p:cNvSpPr/>
                <p:nvPr/>
              </p:nvSpPr>
              <p:spPr>
                <a:xfrm>
                  <a:off x="-2434007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91" name="그림 290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8BC1EBA5-D365-4014-8889-CD259615E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2933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2" name="그림 29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1A10BC6-82BA-473F-A98F-33C01F46D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539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3" name="그림 292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6F64D9B7-272B-49F9-B1AB-5E1BE0BEB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758" y="438437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4" name="그림 29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4BDF1CF-480E-45EA-BC36-42D4D64C0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438437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5" name="그림 29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FE9F186-036C-4903-A4A2-ED20191BC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491677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96" name="그림 29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3E08EE16-0B14-450F-AD5B-8D04EB25F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557" y="547085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0379BB67-1B2A-4CC5-ADB6-D5DC412DC040}"/>
                </a:ext>
              </a:extLst>
            </p:cNvPr>
            <p:cNvSpPr/>
            <p:nvPr/>
          </p:nvSpPr>
          <p:spPr>
            <a:xfrm>
              <a:off x="1607381" y="5972132"/>
              <a:ext cx="126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교체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E829B26C-4151-4E98-8FE7-55C324B76FE3}"/>
                </a:ext>
              </a:extLst>
            </p:cNvPr>
            <p:cNvSpPr/>
            <p:nvPr/>
          </p:nvSpPr>
          <p:spPr>
            <a:xfrm>
              <a:off x="3487597" y="5972132"/>
              <a:ext cx="126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진형 불러오기</a:t>
              </a: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06290B9B-D012-485D-ACDF-4416917B6A5B}"/>
                </a:ext>
              </a:extLst>
            </p:cNvPr>
            <p:cNvSpPr/>
            <p:nvPr/>
          </p:nvSpPr>
          <p:spPr>
            <a:xfrm>
              <a:off x="5367813" y="5972132"/>
              <a:ext cx="126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전투 시작</a:t>
              </a: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7FCB1E44-2E82-430B-BFF3-AA69DD24EED7}"/>
                </a:ext>
              </a:extLst>
            </p:cNvPr>
            <p:cNvSpPr/>
            <p:nvPr/>
          </p:nvSpPr>
          <p:spPr>
            <a:xfrm>
              <a:off x="1814158" y="3997114"/>
              <a:ext cx="2169421" cy="160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5AFD477B-9CAC-4616-A271-9D881176F4FC}"/>
                </a:ext>
              </a:extLst>
            </p:cNvPr>
            <p:cNvSpPr/>
            <p:nvPr/>
          </p:nvSpPr>
          <p:spPr>
            <a:xfrm>
              <a:off x="4282252" y="3997114"/>
              <a:ext cx="2169421" cy="16067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56455" y="5751718"/>
            <a:ext cx="2485041" cy="463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공격버튼을 누르면 공격이 지정 됩니다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316" name="그림 315">
            <a:extLst>
              <a:ext uri="{FF2B5EF4-FFF2-40B4-BE49-F238E27FC236}">
                <a16:creationId xmlns:a16="http://schemas.microsoft.com/office/drawing/2014/main" id="{273900EE-1966-4FF0-9EB0-C48961682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3243" y="56751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게임 </a:t>
            </a:r>
            <a:r>
              <a:rPr lang="en-US" altLang="ko-KR" dirty="0"/>
              <a:t>RPG</a:t>
            </a:r>
            <a:r>
              <a:rPr lang="ko-KR" altLang="en-US" dirty="0"/>
              <a:t>시장 조사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11A8DEA0-6F52-4CF2-9729-EAC446B631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스마트폰 이용자가 늘어 나고 접근성이 좋은 모바일 게임의 시장의 규모가 가장 크다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모바일 게임 시장에서 매출 비중이 가장 큰 장르는 </a:t>
            </a:r>
            <a:r>
              <a:rPr lang="ko-KR" altLang="en-US" dirty="0" err="1"/>
              <a:t>롤플레잉으로</a:t>
            </a:r>
            <a:r>
              <a:rPr lang="ko-KR" altLang="en-US" dirty="0"/>
              <a:t> 조사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롤플레잉 장르의 이용자의 월 평균 </a:t>
            </a:r>
            <a:r>
              <a:rPr lang="en-US" altLang="ko-KR" dirty="0"/>
              <a:t>1</a:t>
            </a:r>
            <a:r>
              <a:rPr lang="ko-KR" altLang="en-US" dirty="0"/>
              <a:t>인당 이용시간 </a:t>
            </a:r>
            <a:r>
              <a:rPr lang="en-US" altLang="ko-KR" dirty="0"/>
              <a:t>51.9</a:t>
            </a:r>
            <a:r>
              <a:rPr lang="ko-KR" altLang="en-US" dirty="0"/>
              <a:t>시간으로 조사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시장조사를 통해 충성도 높은 유저와 매출이 높은 </a:t>
            </a:r>
            <a:r>
              <a:rPr lang="ko-KR" altLang="en-US" sz="1600" dirty="0">
                <a:solidFill>
                  <a:srgbClr val="FF0000"/>
                </a:solidFill>
              </a:rPr>
              <a:t>모바일 롤플레잉 장르</a:t>
            </a:r>
            <a:r>
              <a:rPr lang="ko-KR" altLang="en-US" dirty="0"/>
              <a:t>의 게임을 제작하려고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내용 개체 틀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579248" y="3505928"/>
            <a:ext cx="5139052" cy="1702776"/>
          </a:xfrm>
          <a:prstGeom prst="rect">
            <a:avLst/>
          </a:prstGeom>
        </p:spPr>
      </p:pic>
      <p:pic>
        <p:nvPicPr>
          <p:cNvPr id="5" name="내용 개체 틀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579249" y="4838272"/>
            <a:ext cx="5138081" cy="170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47" y="1297717"/>
            <a:ext cx="2329511" cy="209318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61503" y="1328333"/>
            <a:ext cx="2515344" cy="1965752"/>
            <a:chOff x="1321487" y="1417340"/>
            <a:chExt cx="2651634" cy="20722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882" y="1626918"/>
              <a:ext cx="2160239" cy="186268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78972" y="2393538"/>
              <a:ext cx="1167740" cy="53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</a:rPr>
                <a:t>모바일</a:t>
              </a:r>
              <a:r>
                <a:rPr lang="ko-KR" altLang="en-US" sz="1050" dirty="0">
                  <a:solidFill>
                    <a:schemeClr val="bg1"/>
                  </a:solidFill>
                </a:rPr>
                <a:t> 게임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90.0%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3560" y="2594266"/>
              <a:ext cx="855764" cy="53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</a:rPr>
                <a:t> 게임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64.1%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69063" y="1961491"/>
              <a:ext cx="994191" cy="53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콘솔 게임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20.3%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1487" y="1417340"/>
              <a:ext cx="833038" cy="476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아케이드</a:t>
              </a:r>
              <a:endParaRPr lang="en-US" altLang="ko-KR" sz="900" dirty="0"/>
            </a:p>
            <a:p>
              <a:pPr algn="ctr"/>
              <a:r>
                <a:rPr lang="en-US" altLang="ko-KR" sz="900" dirty="0"/>
                <a:t>11.9%</a:t>
              </a:r>
              <a:endParaRPr lang="ko-KR" altLang="en-US" sz="900" dirty="0"/>
            </a:p>
          </p:txBody>
        </p:sp>
        <p:cxnSp>
          <p:nvCxnSpPr>
            <p:cNvPr id="13" name="직선 연결선 12"/>
            <p:cNvCxnSpPr>
              <a:stCxn id="12" idx="3"/>
            </p:cNvCxnSpPr>
            <p:nvPr/>
          </p:nvCxnSpPr>
          <p:spPr>
            <a:xfrm flipV="1">
              <a:off x="2154525" y="1617395"/>
              <a:ext cx="178041" cy="379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337805" y="1617395"/>
              <a:ext cx="147577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내용 개체 틀 3"/>
          <p:cNvSpPr txBox="1">
            <a:spLocks/>
          </p:cNvSpPr>
          <p:nvPr/>
        </p:nvSpPr>
        <p:spPr>
          <a:xfrm>
            <a:off x="1548000" y="6540726"/>
            <a:ext cx="10307952" cy="324000"/>
          </a:xfrm>
          <a:prstGeom prst="rect">
            <a:avLst/>
          </a:prstGeom>
        </p:spPr>
        <p:txBody>
          <a:bodyPr lIns="7200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/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콘텐츠</a:t>
            </a:r>
            <a:r>
              <a:rPr lang="ko-KR" altLang="en-US" sz="1000" dirty="0"/>
              <a:t> 진흥원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게임 이용자 실태조사 보고서 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인덱스 </a:t>
            </a:r>
            <a:r>
              <a:rPr lang="en-US" altLang="ko-KR" sz="1000" dirty="0"/>
              <a:t>2019</a:t>
            </a:r>
            <a:r>
              <a:rPr lang="ko-KR" altLang="en-US" sz="1000" dirty="0"/>
              <a:t>년도 </a:t>
            </a:r>
            <a:r>
              <a:rPr lang="en-US" altLang="ko-KR" sz="1000" dirty="0"/>
              <a:t>1</a:t>
            </a:r>
            <a:r>
              <a:rPr lang="ko-KR" altLang="en-US" sz="1000" dirty="0"/>
              <a:t>분기 </a:t>
            </a:r>
            <a:r>
              <a:rPr lang="ko-KR" altLang="en-US" sz="1000" dirty="0" err="1"/>
              <a:t>게임별</a:t>
            </a:r>
            <a:r>
              <a:rPr lang="ko-KR" altLang="en-US" sz="1000" dirty="0"/>
              <a:t> 사용량 분석 보고서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게임 매출 상반기 통계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5002" y="894444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전체게임 이용률</a:t>
            </a:r>
            <a:r>
              <a:rPr lang="en-US" altLang="ko-KR" sz="1100" dirty="0"/>
              <a:t>(</a:t>
            </a:r>
            <a:r>
              <a:rPr lang="ko-KR" altLang="en-US" sz="1100" dirty="0"/>
              <a:t>중복투표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4626236" y="89444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 장르별 사용량</a:t>
            </a:r>
          </a:p>
        </p:txBody>
      </p:sp>
    </p:spTree>
    <p:extLst>
      <p:ext uri="{BB962C8B-B14F-4D97-AF65-F5344CB8AC3E}">
        <p14:creationId xmlns:p14="http://schemas.microsoft.com/office/powerpoint/2010/main" val="2770229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클리어 후 연출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7B367C-C940-4B4E-8C9A-6832A50127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</p:spPr>
        <p:txBody>
          <a:bodyPr/>
          <a:lstStyle/>
          <a:p>
            <a:r>
              <a:rPr lang="ko-KR" altLang="en-US" dirty="0"/>
              <a:t>전투가 종료가 되면 캐릭터의 이미지가 나타나고 캐릭터의 이미지 하단에 경험치가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전투가 승리하게 되면 전투 보상</a:t>
            </a:r>
            <a:r>
              <a:rPr lang="en-US" altLang="ko-KR" dirty="0"/>
              <a:t>(</a:t>
            </a:r>
            <a:r>
              <a:rPr lang="ko-KR" altLang="en-US" dirty="0"/>
              <a:t>재료</a:t>
            </a:r>
            <a:r>
              <a:rPr lang="en-US" altLang="ko-KR" dirty="0"/>
              <a:t>, </a:t>
            </a:r>
            <a:r>
              <a:rPr lang="ko-KR" altLang="en-US" dirty="0"/>
              <a:t>경험치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)</a:t>
            </a:r>
            <a:r>
              <a:rPr lang="ko-KR" altLang="en-US" dirty="0"/>
              <a:t>이 나타나고 하단에 로비</a:t>
            </a:r>
            <a:r>
              <a:rPr lang="en-US" altLang="ko-KR" dirty="0"/>
              <a:t>, </a:t>
            </a:r>
            <a:r>
              <a:rPr lang="ko-KR" altLang="en-US" dirty="0"/>
              <a:t>재도전</a:t>
            </a:r>
            <a:r>
              <a:rPr lang="en-US" altLang="ko-KR" dirty="0"/>
              <a:t>, </a:t>
            </a:r>
            <a:r>
              <a:rPr lang="ko-KR" altLang="en-US" dirty="0"/>
              <a:t>다음 전장 버튼이 나타난다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전투가 패배하게 되면 전투 보상은 나타나지 않고 로비</a:t>
            </a:r>
            <a:r>
              <a:rPr lang="en-US" altLang="ko-KR" dirty="0"/>
              <a:t>, </a:t>
            </a:r>
            <a:r>
              <a:rPr lang="ko-KR" altLang="en-US" dirty="0"/>
              <a:t>장비 강화</a:t>
            </a:r>
            <a:r>
              <a:rPr lang="en-US" altLang="ko-KR" dirty="0"/>
              <a:t>, </a:t>
            </a:r>
            <a:r>
              <a:rPr lang="ko-KR" altLang="en-US" dirty="0"/>
              <a:t>재도전 버튼이 나타난다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87003" y="1046725"/>
            <a:ext cx="5040000" cy="2520000"/>
            <a:chOff x="1565737" y="1046725"/>
            <a:chExt cx="5040000" cy="2520000"/>
          </a:xfrm>
        </p:grpSpPr>
        <p:sp>
          <p:nvSpPr>
            <p:cNvPr id="14" name="직사각형 13"/>
            <p:cNvSpPr/>
            <p:nvPr/>
          </p:nvSpPr>
          <p:spPr>
            <a:xfrm>
              <a:off x="1565737" y="1046725"/>
              <a:ext cx="5040000" cy="252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328552" y="3125175"/>
              <a:ext cx="900000" cy="339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다음 전장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36282" y="3126150"/>
              <a:ext cx="900000" cy="339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재도전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44012" y="3112475"/>
              <a:ext cx="900000" cy="339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로비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48490F-27AE-47F0-B342-7E04E58B11B5}"/>
                </a:ext>
              </a:extLst>
            </p:cNvPr>
            <p:cNvSpPr/>
            <p:nvPr/>
          </p:nvSpPr>
          <p:spPr>
            <a:xfrm>
              <a:off x="2411102" y="1311945"/>
              <a:ext cx="612000" cy="61200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D48490F-27AE-47F0-B342-7E04E58B11B5}"/>
                </a:ext>
              </a:extLst>
            </p:cNvPr>
            <p:cNvSpPr/>
            <p:nvPr/>
          </p:nvSpPr>
          <p:spPr>
            <a:xfrm>
              <a:off x="4220938" y="1311945"/>
              <a:ext cx="612000" cy="61200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48490F-27AE-47F0-B342-7E04E58B11B5}"/>
                </a:ext>
              </a:extLst>
            </p:cNvPr>
            <p:cNvSpPr/>
            <p:nvPr/>
          </p:nvSpPr>
          <p:spPr>
            <a:xfrm>
              <a:off x="3316020" y="1311945"/>
              <a:ext cx="612000" cy="61200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48490F-27AE-47F0-B342-7E04E58B11B5}"/>
                </a:ext>
              </a:extLst>
            </p:cNvPr>
            <p:cNvSpPr/>
            <p:nvPr/>
          </p:nvSpPr>
          <p:spPr>
            <a:xfrm>
              <a:off x="5125857" y="1311945"/>
              <a:ext cx="612000" cy="61200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674E12-9D1D-4D72-8E2B-75737679E878}"/>
              </a:ext>
            </a:extLst>
          </p:cNvPr>
          <p:cNvSpPr txBox="1"/>
          <p:nvPr/>
        </p:nvSpPr>
        <p:spPr>
          <a:xfrm>
            <a:off x="1587003" y="10467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승리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36F677-6D37-4BD0-B56C-01CA0133D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85" b="63221" l="46000" r="53556">
                        <a14:foregroundMark x1="49111" y1="38767" x2="49111" y2="38767"/>
                        <a14:foregroundMark x1="48333" y1="63221" x2="48333" y2="63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02" t="35718" r="47625" b="55727"/>
          <a:stretch/>
        </p:blipFill>
        <p:spPr>
          <a:xfrm>
            <a:off x="2072190" y="2235157"/>
            <a:ext cx="540000" cy="48686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A22BD21-DAC5-4242-B5B6-07DC2FD31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5085" r="18440" b="68902"/>
          <a:stretch/>
        </p:blipFill>
        <p:spPr>
          <a:xfrm>
            <a:off x="2755577" y="2235157"/>
            <a:ext cx="540000" cy="48519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2DF2AE3-616E-4530-B5D9-3E2E6C9E7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5085" r="17643" b="68902"/>
          <a:stretch/>
        </p:blipFill>
        <p:spPr>
          <a:xfrm>
            <a:off x="3438964" y="2235157"/>
            <a:ext cx="540000" cy="48519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41A9877-1C37-40E3-814B-236D7C2322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5085" r="17643" b="68902"/>
          <a:stretch/>
        </p:blipFill>
        <p:spPr>
          <a:xfrm>
            <a:off x="4122351" y="2235157"/>
            <a:ext cx="540000" cy="48519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DFB5288-F1CD-4757-8487-B0E245C880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5085" r="17643" b="68902"/>
          <a:stretch/>
        </p:blipFill>
        <p:spPr>
          <a:xfrm>
            <a:off x="4805738" y="2235157"/>
            <a:ext cx="540000" cy="48519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A27864D-2316-481C-8D91-3E1797A258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t="5085" r="17643" b="68902"/>
          <a:stretch/>
        </p:blipFill>
        <p:spPr>
          <a:xfrm>
            <a:off x="5489123" y="2235157"/>
            <a:ext cx="540000" cy="4851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1C7EFA-9231-47F6-AEFE-3A2F6B1CD6F3}"/>
              </a:ext>
            </a:extLst>
          </p:cNvPr>
          <p:cNvSpPr/>
          <p:nvPr/>
        </p:nvSpPr>
        <p:spPr>
          <a:xfrm>
            <a:off x="2126190" y="2782744"/>
            <a:ext cx="432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5135EC-AEBC-41AC-9ED9-8A1F164E0699}"/>
              </a:ext>
            </a:extLst>
          </p:cNvPr>
          <p:cNvSpPr/>
          <p:nvPr/>
        </p:nvSpPr>
        <p:spPr>
          <a:xfrm>
            <a:off x="2809577" y="2782744"/>
            <a:ext cx="432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C820ED-3A4C-4C7A-A129-46C32D6A9F08}"/>
              </a:ext>
            </a:extLst>
          </p:cNvPr>
          <p:cNvSpPr/>
          <p:nvPr/>
        </p:nvSpPr>
        <p:spPr>
          <a:xfrm>
            <a:off x="3492964" y="2782744"/>
            <a:ext cx="432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4FAA5C-C2AE-4DB5-B14E-5BD6DBE3EBE5}"/>
              </a:ext>
            </a:extLst>
          </p:cNvPr>
          <p:cNvSpPr/>
          <p:nvPr/>
        </p:nvSpPr>
        <p:spPr>
          <a:xfrm>
            <a:off x="4176351" y="2782744"/>
            <a:ext cx="432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FD00378-F139-47A1-BF1D-428F62D73D9B}"/>
              </a:ext>
            </a:extLst>
          </p:cNvPr>
          <p:cNvSpPr/>
          <p:nvPr/>
        </p:nvSpPr>
        <p:spPr>
          <a:xfrm>
            <a:off x="4859738" y="2782744"/>
            <a:ext cx="432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AC8352-CECC-41FF-BE0D-4A480123BE7C}"/>
              </a:ext>
            </a:extLst>
          </p:cNvPr>
          <p:cNvSpPr/>
          <p:nvPr/>
        </p:nvSpPr>
        <p:spPr>
          <a:xfrm>
            <a:off x="5543123" y="2782744"/>
            <a:ext cx="432000" cy="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605A61-2FA6-431A-A207-238667453E64}"/>
              </a:ext>
            </a:extLst>
          </p:cNvPr>
          <p:cNvGrpSpPr/>
          <p:nvPr/>
        </p:nvGrpSpPr>
        <p:grpSpPr>
          <a:xfrm>
            <a:off x="1591718" y="3794140"/>
            <a:ext cx="5040000" cy="2520000"/>
            <a:chOff x="1577167" y="4010188"/>
            <a:chExt cx="5040000" cy="2520000"/>
          </a:xfrm>
        </p:grpSpPr>
        <p:grpSp>
          <p:nvGrpSpPr>
            <p:cNvPr id="6" name="그룹 5"/>
            <p:cNvGrpSpPr/>
            <p:nvPr/>
          </p:nvGrpSpPr>
          <p:grpSpPr>
            <a:xfrm>
              <a:off x="1577167" y="4010188"/>
              <a:ext cx="5040000" cy="2520000"/>
              <a:chOff x="1577167" y="4010188"/>
              <a:chExt cx="5040000" cy="2520000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577167" y="4010188"/>
                <a:ext cx="5040000" cy="25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531688" y="5893581"/>
                <a:ext cx="900000" cy="3670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장비 강화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744012" y="5893581"/>
                <a:ext cx="900000" cy="3670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로비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2EF5B43-D178-4563-BF62-D8C275B79640}"/>
                  </a:ext>
                </a:extLst>
              </p:cNvPr>
              <p:cNvSpPr/>
              <p:nvPr/>
            </p:nvSpPr>
            <p:spPr>
              <a:xfrm>
                <a:off x="5319364" y="5893581"/>
                <a:ext cx="900000" cy="3670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재도전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CA4CD0-BB1C-4B61-826C-122CB99E0F60}"/>
                </a:ext>
              </a:extLst>
            </p:cNvPr>
            <p:cNvSpPr txBox="1"/>
            <p:nvPr/>
          </p:nvSpPr>
          <p:spPr>
            <a:xfrm>
              <a:off x="1577167" y="401018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패배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E26C792-B1AD-4E0A-BF13-0604B6630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785" b="63221" l="46000" r="53556">
                          <a14:foregroundMark x1="49111" y1="38767" x2="49111" y2="38767"/>
                          <a14:foregroundMark x1="48333" y1="63221" x2="48333" y2="632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02" t="35691" r="47625" b="55727"/>
            <a:stretch/>
          </p:blipFill>
          <p:spPr>
            <a:xfrm>
              <a:off x="2050924" y="4663936"/>
              <a:ext cx="540000" cy="48840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9FC0E19-4E99-4518-8FDA-3EC868608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6" t="5085" r="18440" b="68902"/>
            <a:stretch/>
          </p:blipFill>
          <p:spPr>
            <a:xfrm>
              <a:off x="2734311" y="4665473"/>
              <a:ext cx="540000" cy="48519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83922E8-90B4-4E15-946F-EE24E3AC0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3417698" y="4665473"/>
              <a:ext cx="540000" cy="48519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C071413-55A6-4376-A7BB-20A05ABF0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4101085" y="4665473"/>
              <a:ext cx="540000" cy="48519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573EC98-AF36-4EE0-AF99-B29A209A3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4784472" y="4665473"/>
              <a:ext cx="540000" cy="48519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4205315-E8CD-484B-8B03-BD6E6BEBA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5467857" y="4665473"/>
              <a:ext cx="540000" cy="48519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DAD44EA-F3F5-4F73-A824-F0CF32E59942}"/>
                </a:ext>
              </a:extLst>
            </p:cNvPr>
            <p:cNvSpPr/>
            <p:nvPr/>
          </p:nvSpPr>
          <p:spPr>
            <a:xfrm>
              <a:off x="2104924" y="5328968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94F71A6-B209-4FBD-8B31-B991945ADF6F}"/>
                </a:ext>
              </a:extLst>
            </p:cNvPr>
            <p:cNvSpPr/>
            <p:nvPr/>
          </p:nvSpPr>
          <p:spPr>
            <a:xfrm>
              <a:off x="2788311" y="5328968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F521B78-7C20-4B64-99FF-B87E9C49CA0D}"/>
                </a:ext>
              </a:extLst>
            </p:cNvPr>
            <p:cNvSpPr/>
            <p:nvPr/>
          </p:nvSpPr>
          <p:spPr>
            <a:xfrm>
              <a:off x="3471698" y="5328968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75E3524-0E7A-48BD-B6C2-802657BA33EB}"/>
                </a:ext>
              </a:extLst>
            </p:cNvPr>
            <p:cNvSpPr/>
            <p:nvPr/>
          </p:nvSpPr>
          <p:spPr>
            <a:xfrm>
              <a:off x="4155085" y="5328968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776D8C9-4ACB-4B4A-8C4C-E8DD4EC7B059}"/>
                </a:ext>
              </a:extLst>
            </p:cNvPr>
            <p:cNvSpPr/>
            <p:nvPr/>
          </p:nvSpPr>
          <p:spPr>
            <a:xfrm>
              <a:off x="4838472" y="5328968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E6405A6-D09B-4F91-AADC-C77E9FAC6014}"/>
                </a:ext>
              </a:extLst>
            </p:cNvPr>
            <p:cNvSpPr/>
            <p:nvPr/>
          </p:nvSpPr>
          <p:spPr>
            <a:xfrm>
              <a:off x="5521857" y="5328968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15870" y="3433234"/>
            <a:ext cx="5040000" cy="111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기획의도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전투의 </a:t>
            </a:r>
            <a:r>
              <a:rPr lang="ko-KR" altLang="en-US" sz="1400" dirty="0" err="1"/>
              <a:t>결과을</a:t>
            </a:r>
            <a:r>
              <a:rPr lang="ko-KR" altLang="en-US" sz="1400" dirty="0"/>
              <a:t> 한눈에 보기 쉽게 하고 </a:t>
            </a:r>
            <a:r>
              <a:rPr lang="ko-KR" altLang="en-US" sz="1400" dirty="0" err="1"/>
              <a:t>패배시에</a:t>
            </a:r>
            <a:r>
              <a:rPr lang="ko-KR" altLang="en-US" sz="1400" dirty="0"/>
              <a:t> 피드백을 통해 방향성을 알려 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1863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로딩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3005B-551D-4129-91F7-4F9024BD7CD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</p:spPr>
        <p:txBody>
          <a:bodyPr/>
          <a:lstStyle/>
          <a:p>
            <a:r>
              <a:rPr lang="ko-KR" altLang="en-US" dirty="0"/>
              <a:t>이 게임의 특징적 설명인 파츠 조합 시스템을 게임 로딩 중에 보여주어 유저들이 파츠 조합에 관한 정보를 지속적으로 제공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몬스터의 이미지를 보여 주어 몬스터의 모습과 속성 등을 유추 할 수 있도록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2402321" y="3807792"/>
            <a:ext cx="3250932" cy="2592288"/>
            <a:chOff x="1717182" y="3839691"/>
            <a:chExt cx="3250932" cy="2592288"/>
          </a:xfrm>
        </p:grpSpPr>
        <p:sp>
          <p:nvSpPr>
            <p:cNvPr id="10" name="직사각형 9"/>
            <p:cNvSpPr/>
            <p:nvPr/>
          </p:nvSpPr>
          <p:spPr>
            <a:xfrm>
              <a:off x="1717182" y="3839691"/>
              <a:ext cx="3250932" cy="25922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34" y="4116462"/>
              <a:ext cx="2668629" cy="203874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871770" y="6214280"/>
              <a:ext cx="2952328" cy="995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871770" y="6214280"/>
              <a:ext cx="2088232" cy="99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815870" y="3064657"/>
            <a:ext cx="5040000" cy="1692000"/>
          </a:xfrm>
          <a:prstGeom prst="rect">
            <a:avLst/>
          </a:prstGeom>
          <a:noFill/>
          <a:ln w="19050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기획의도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게임 시스템에 관한 정보를 자주 등장 하여 중요 컨텐츠와 시스템이 무엇인지 인지하게 하여 플레이어의 </a:t>
            </a:r>
            <a:r>
              <a:rPr lang="ko-KR" altLang="en-US" b="1" dirty="0">
                <a:solidFill>
                  <a:srgbClr val="FF0000"/>
                </a:solidFill>
              </a:rPr>
              <a:t>목적을 명확하게</a:t>
            </a:r>
            <a:r>
              <a:rPr lang="ko-KR" altLang="en-US" sz="1400" dirty="0">
                <a:solidFill>
                  <a:schemeClr val="tx1"/>
                </a:solidFill>
              </a:rPr>
              <a:t> 만든다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0692FC-8C02-417F-9E70-8E8166FEBA85}"/>
              </a:ext>
            </a:extLst>
          </p:cNvPr>
          <p:cNvSpPr/>
          <p:nvPr/>
        </p:nvSpPr>
        <p:spPr>
          <a:xfrm>
            <a:off x="1600200" y="1076325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EB2026-1CA1-4107-96F4-4AC774B4E2D8}"/>
              </a:ext>
            </a:extLst>
          </p:cNvPr>
          <p:cNvSpPr/>
          <p:nvPr/>
        </p:nvSpPr>
        <p:spPr>
          <a:xfrm>
            <a:off x="1769910" y="1377742"/>
            <a:ext cx="1440000" cy="14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AF5865-B38B-421D-A0D5-429E4DDCC834}"/>
              </a:ext>
            </a:extLst>
          </p:cNvPr>
          <p:cNvSpPr/>
          <p:nvPr/>
        </p:nvSpPr>
        <p:spPr>
          <a:xfrm>
            <a:off x="3374270" y="1637563"/>
            <a:ext cx="360000" cy="36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711E58-4F6C-4696-B1BA-F58EB717B8B2}"/>
              </a:ext>
            </a:extLst>
          </p:cNvPr>
          <p:cNvSpPr/>
          <p:nvPr/>
        </p:nvSpPr>
        <p:spPr>
          <a:xfrm>
            <a:off x="3310945" y="1257300"/>
            <a:ext cx="1267405" cy="314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8A94A0A-D5E5-450F-A2FE-8896809EEB63}"/>
              </a:ext>
            </a:extLst>
          </p:cNvPr>
          <p:cNvSpPr/>
          <p:nvPr/>
        </p:nvSpPr>
        <p:spPr>
          <a:xfrm>
            <a:off x="1600200" y="3072871"/>
            <a:ext cx="5032134" cy="506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장비에는 최대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개의 파츠를 장착 할 수 있습니다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파츠의 장착에 따라 능력치가 다르게 적용 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별: 꼭짓점 5개 57">
            <a:extLst>
              <a:ext uri="{FF2B5EF4-FFF2-40B4-BE49-F238E27FC236}">
                <a16:creationId xmlns:a16="http://schemas.microsoft.com/office/drawing/2014/main" id="{077A1BAD-B2DE-4580-B39D-35F4FC6394FC}"/>
              </a:ext>
            </a:extLst>
          </p:cNvPr>
          <p:cNvSpPr/>
          <p:nvPr/>
        </p:nvSpPr>
        <p:spPr>
          <a:xfrm>
            <a:off x="4082818" y="1288462"/>
            <a:ext cx="180000" cy="1800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별: 꼭짓점 5개 57">
            <a:extLst>
              <a:ext uri="{FF2B5EF4-FFF2-40B4-BE49-F238E27FC236}">
                <a16:creationId xmlns:a16="http://schemas.microsoft.com/office/drawing/2014/main" id="{89FF27AE-DCBB-4FBB-AA2C-811BC9DCB9CC}"/>
              </a:ext>
            </a:extLst>
          </p:cNvPr>
          <p:cNvSpPr/>
          <p:nvPr/>
        </p:nvSpPr>
        <p:spPr>
          <a:xfrm>
            <a:off x="3377727" y="1288462"/>
            <a:ext cx="180000" cy="1800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5개 57">
            <a:extLst>
              <a:ext uri="{FF2B5EF4-FFF2-40B4-BE49-F238E27FC236}">
                <a16:creationId xmlns:a16="http://schemas.microsoft.com/office/drawing/2014/main" id="{F2EB3B5E-87D5-4561-9780-E6D550C0CCE6}"/>
              </a:ext>
            </a:extLst>
          </p:cNvPr>
          <p:cNvSpPr/>
          <p:nvPr/>
        </p:nvSpPr>
        <p:spPr>
          <a:xfrm>
            <a:off x="3612757" y="1288462"/>
            <a:ext cx="180000" cy="1800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5개 57">
            <a:extLst>
              <a:ext uri="{FF2B5EF4-FFF2-40B4-BE49-F238E27FC236}">
                <a16:creationId xmlns:a16="http://schemas.microsoft.com/office/drawing/2014/main" id="{3DD09C69-42E9-4E1F-A32D-BBD0EB79ECC3}"/>
              </a:ext>
            </a:extLst>
          </p:cNvPr>
          <p:cNvSpPr/>
          <p:nvPr/>
        </p:nvSpPr>
        <p:spPr>
          <a:xfrm>
            <a:off x="4317849" y="1288462"/>
            <a:ext cx="180000" cy="1800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5개 57">
            <a:extLst>
              <a:ext uri="{FF2B5EF4-FFF2-40B4-BE49-F238E27FC236}">
                <a16:creationId xmlns:a16="http://schemas.microsoft.com/office/drawing/2014/main" id="{EFD987FD-8CF5-4D7B-9F99-078FBF7E6E51}"/>
              </a:ext>
            </a:extLst>
          </p:cNvPr>
          <p:cNvSpPr/>
          <p:nvPr/>
        </p:nvSpPr>
        <p:spPr>
          <a:xfrm>
            <a:off x="3847787" y="1288462"/>
            <a:ext cx="180000" cy="1800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B9DF75-F810-4F3D-B6F1-8C24947214F3}"/>
              </a:ext>
            </a:extLst>
          </p:cNvPr>
          <p:cNvSpPr/>
          <p:nvPr/>
        </p:nvSpPr>
        <p:spPr>
          <a:xfrm>
            <a:off x="4082818" y="1637563"/>
            <a:ext cx="360000" cy="36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639E35-0BAC-4E4D-A72B-8372602006A1}"/>
              </a:ext>
            </a:extLst>
          </p:cNvPr>
          <p:cNvSpPr/>
          <p:nvPr/>
        </p:nvSpPr>
        <p:spPr>
          <a:xfrm>
            <a:off x="3374270" y="2310480"/>
            <a:ext cx="360000" cy="36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2B752DA-B0CB-4FC0-A9F1-C2D642C6AC9D}"/>
              </a:ext>
            </a:extLst>
          </p:cNvPr>
          <p:cNvSpPr/>
          <p:nvPr/>
        </p:nvSpPr>
        <p:spPr>
          <a:xfrm>
            <a:off x="4082818" y="2310480"/>
            <a:ext cx="360000" cy="36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64081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 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5" name="제목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스토리 열람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F2CEB-DD30-4DE0-AD73-633A53CEFD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캐릭터 별로 이야기를 구성하거나</a:t>
            </a:r>
            <a:r>
              <a:rPr lang="en-US" altLang="ko-KR" dirty="0"/>
              <a:t>, </a:t>
            </a:r>
            <a:r>
              <a:rPr lang="ko-KR" altLang="en-US" dirty="0"/>
              <a:t>관련된 이야기를 넣는다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캐릭터를 수집하면 보상을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장비 도감을 통해 전체적인 장비를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pSp>
        <p:nvGrpSpPr>
          <p:cNvPr id="87" name="그룹 86"/>
          <p:cNvGrpSpPr/>
          <p:nvPr/>
        </p:nvGrpSpPr>
        <p:grpSpPr>
          <a:xfrm>
            <a:off x="1578286" y="4001832"/>
            <a:ext cx="5040000" cy="2520000"/>
            <a:chOff x="1578286" y="4001832"/>
            <a:chExt cx="5040000" cy="252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D5CA64-5E0E-41CC-A35D-12B266BF5A2E}"/>
                </a:ext>
              </a:extLst>
            </p:cNvPr>
            <p:cNvSpPr/>
            <p:nvPr/>
          </p:nvSpPr>
          <p:spPr>
            <a:xfrm>
              <a:off x="1578286" y="4001832"/>
              <a:ext cx="5040000" cy="25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EDA257-8CCD-49E1-B4F7-ECBF2354E24B}"/>
                </a:ext>
              </a:extLst>
            </p:cNvPr>
            <p:cNvGrpSpPr/>
            <p:nvPr/>
          </p:nvGrpSpPr>
          <p:grpSpPr>
            <a:xfrm>
              <a:off x="4234998" y="4384484"/>
              <a:ext cx="2195233" cy="1661706"/>
              <a:chOff x="6097517" y="2331982"/>
              <a:chExt cx="2378249" cy="180024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9F0FCDA-7ADA-45AA-8BD9-887BB06425BF}"/>
                  </a:ext>
                </a:extLst>
              </p:cNvPr>
              <p:cNvSpPr/>
              <p:nvPr/>
            </p:nvSpPr>
            <p:spPr>
              <a:xfrm>
                <a:off x="6097517" y="2331982"/>
                <a:ext cx="2378249" cy="18002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160AC48-54EC-4A4F-8BC2-B18F0BE1B954}"/>
                  </a:ext>
                </a:extLst>
              </p:cNvPr>
              <p:cNvGrpSpPr/>
              <p:nvPr/>
            </p:nvGrpSpPr>
            <p:grpSpPr>
              <a:xfrm>
                <a:off x="6206544" y="2439974"/>
                <a:ext cx="2201630" cy="360000"/>
                <a:chOff x="5894388" y="1525332"/>
                <a:chExt cx="2201630" cy="3600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EA55050E-C8C2-4F18-A4EB-C84AC4B479D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CE3BC3-DFCA-44C0-8C5B-D7D57DAD8145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F8D67856-49B7-472D-B884-D88599A3A071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092EE64-685D-446C-A1FF-228E7583BAEA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2D30B919-47B1-40D6-9E93-4C7E4ED1B197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A9CD8F7-C065-4A2C-9943-17F2C8A811DD}"/>
                  </a:ext>
                </a:extLst>
              </p:cNvPr>
              <p:cNvGrpSpPr/>
              <p:nvPr/>
            </p:nvGrpSpPr>
            <p:grpSpPr>
              <a:xfrm>
                <a:off x="6206544" y="2865685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3159B7A-746F-49D4-A716-5278B6C389FB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A7445FFE-6635-498B-8DBD-ED919C0A317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BC0F27F-54EE-41FD-845D-409811B49FF6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A19C2AA7-118B-4089-B877-DF7A1928B6B7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D51FB53-FBD5-411C-B4B9-7A88162A94A5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8B9BC997-26FF-475F-ADB2-523BCE2A1344}"/>
                  </a:ext>
                </a:extLst>
              </p:cNvPr>
              <p:cNvGrpSpPr/>
              <p:nvPr/>
            </p:nvGrpSpPr>
            <p:grpSpPr>
              <a:xfrm>
                <a:off x="6206544" y="3291396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3F70C2A-154A-4C3F-A681-2CFD009F5FA2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F83381AB-1546-48BE-AE6E-9F7183C0993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88C080D-87F2-41F9-B2AD-3363055315DC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23707792-FABB-438B-B49B-809A691BC5CE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635267AC-325D-4E77-8429-5582AE46346B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050BB9-C630-47AC-8236-3947951933E4}"/>
                  </a:ext>
                </a:extLst>
              </p:cNvPr>
              <p:cNvGrpSpPr/>
              <p:nvPr/>
            </p:nvGrpSpPr>
            <p:grpSpPr>
              <a:xfrm>
                <a:off x="6206544" y="3717107"/>
                <a:ext cx="2201630" cy="360000"/>
                <a:chOff x="5894388" y="1525332"/>
                <a:chExt cx="2201630" cy="36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41AE06E2-0316-413E-BEBB-9844C6092F8B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E6DDED0-A397-4A89-BF3E-325780A7D56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30BD106A-60E1-4E21-9230-6449500B422E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F5BA2CF0-2510-4AC0-A9FB-4DAF6A4C97AE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B9949DA2-EA1E-4F79-845D-3E76D6342581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B53388-2834-4CD1-BF1B-A2B1264FE6B7}"/>
                </a:ext>
              </a:extLst>
            </p:cNvPr>
            <p:cNvSpPr txBox="1"/>
            <p:nvPr/>
          </p:nvSpPr>
          <p:spPr>
            <a:xfrm>
              <a:off x="1598574" y="40202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도감</a:t>
              </a:r>
            </a:p>
          </p:txBody>
        </p:sp>
        <p:sp>
          <p:nvSpPr>
            <p:cNvPr id="82" name="순서도: 처리 81">
              <a:extLst>
                <a:ext uri="{FF2B5EF4-FFF2-40B4-BE49-F238E27FC236}">
                  <a16:creationId xmlns:a16="http://schemas.microsoft.com/office/drawing/2014/main" id="{9362E791-4BCF-4450-8466-970185D93E94}"/>
                </a:ext>
              </a:extLst>
            </p:cNvPr>
            <p:cNvSpPr/>
            <p:nvPr/>
          </p:nvSpPr>
          <p:spPr>
            <a:xfrm>
              <a:off x="2606040" y="4666552"/>
              <a:ext cx="1200944" cy="134909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ysClr val="windowText" lastClr="000000"/>
                  </a:solidFill>
                </a:rPr>
                <a:t>장비 </a:t>
              </a:r>
              <a:r>
                <a:rPr lang="ko-KR" altLang="en-US" sz="1000" dirty="0" err="1">
                  <a:solidFill>
                    <a:sysClr val="windowText" lastClr="000000"/>
                  </a:solidFill>
                </a:rPr>
                <a:t>정보값</a:t>
              </a:r>
              <a:endParaRPr lang="en-US" altLang="ko-KR" sz="10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8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ko-KR" sz="800" dirty="0">
                  <a:solidFill>
                    <a:schemeClr val="tx1"/>
                  </a:solidFill>
                </a:rPr>
                <a:t>단계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공격력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방어력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범위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크리티컬 확률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크리티컬 데미지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명중 확률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 err="1">
                  <a:solidFill>
                    <a:schemeClr val="tx1"/>
                  </a:solidFill>
                </a:rPr>
                <a:t>행동력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장전속도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ko-KR" altLang="ko-KR" sz="800" dirty="0">
                  <a:solidFill>
                    <a:schemeClr val="tx1"/>
                  </a:solidFill>
                </a:rPr>
                <a:t>최대 코스트</a:t>
              </a:r>
              <a:r>
                <a:rPr lang="en-US" altLang="ko-KR" sz="8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598574" y="1083747"/>
            <a:ext cx="5040000" cy="2520000"/>
            <a:chOff x="1598574" y="1083747"/>
            <a:chExt cx="5040000" cy="2520000"/>
          </a:xfrm>
        </p:grpSpPr>
        <p:sp>
          <p:nvSpPr>
            <p:cNvPr id="44" name="직사각형 43"/>
            <p:cNvSpPr/>
            <p:nvPr/>
          </p:nvSpPr>
          <p:spPr>
            <a:xfrm>
              <a:off x="1598574" y="1083747"/>
              <a:ext cx="5040000" cy="25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415718" y="1507157"/>
              <a:ext cx="2014514" cy="1829890"/>
              <a:chOff x="6097517" y="2331982"/>
              <a:chExt cx="2378249" cy="180024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E56641-483F-4A05-BF2B-07B9F6C8C307}"/>
                  </a:ext>
                </a:extLst>
              </p:cNvPr>
              <p:cNvSpPr/>
              <p:nvPr/>
            </p:nvSpPr>
            <p:spPr>
              <a:xfrm>
                <a:off x="6097517" y="2331982"/>
                <a:ext cx="2378249" cy="18002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1841973-DAFC-4627-99D2-BF662B347B07}"/>
                  </a:ext>
                </a:extLst>
              </p:cNvPr>
              <p:cNvGrpSpPr/>
              <p:nvPr/>
            </p:nvGrpSpPr>
            <p:grpSpPr>
              <a:xfrm>
                <a:off x="6206544" y="2439974"/>
                <a:ext cx="2201630" cy="360000"/>
                <a:chOff x="5894388" y="1525332"/>
                <a:chExt cx="2201630" cy="360000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E7374244-2717-45F0-890C-C29FD917DCF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F8C93FC5-4B5B-4D09-89C2-33F75CB31885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8190A3CF-3002-4D13-92CE-5AD2C3AEE2C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A7D8011F-5A4E-4744-BC87-A9CE6C9A7E3B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5060C588-3079-466D-9C67-9B75B4EFD0DB}"/>
                  </a:ext>
                </a:extLst>
              </p:cNvPr>
              <p:cNvGrpSpPr/>
              <p:nvPr/>
            </p:nvGrpSpPr>
            <p:grpSpPr>
              <a:xfrm>
                <a:off x="6206544" y="2865685"/>
                <a:ext cx="2201630" cy="360000"/>
                <a:chOff x="5894388" y="1525332"/>
                <a:chExt cx="2201630" cy="360000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12837FF3-1E49-48E4-87A4-F3552B3F189F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14BEDD0-CC01-47CB-BF5A-D96657FE343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CF9C9AA-F664-4EDF-AB33-3657109C655D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49A25F8D-F2D1-41B5-956E-EDB330504F4D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471B3C69-B691-4A07-A4DD-148D907829FF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8229E34-3D43-42E4-BFC5-C2A44F27F303}"/>
                  </a:ext>
                </a:extLst>
              </p:cNvPr>
              <p:cNvGrpSpPr/>
              <p:nvPr/>
            </p:nvGrpSpPr>
            <p:grpSpPr>
              <a:xfrm>
                <a:off x="6206544" y="3291396"/>
                <a:ext cx="2201630" cy="360000"/>
                <a:chOff x="5894388" y="1525332"/>
                <a:chExt cx="2201630" cy="360000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E783AE3-4CD5-4545-991E-3030FBA27536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986852C6-C38D-430F-97EB-B3ACB81D308A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35466505-10A1-4DB4-9733-3670A2CDD871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A46BC062-59E6-4324-8932-15B582986BAA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2F731342-C489-49C2-AC98-29AA982A882C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F58FCEAE-B4D8-4BC5-8C9F-4BA4DC6268B4}"/>
                  </a:ext>
                </a:extLst>
              </p:cNvPr>
              <p:cNvGrpSpPr/>
              <p:nvPr/>
            </p:nvGrpSpPr>
            <p:grpSpPr>
              <a:xfrm>
                <a:off x="6206544" y="3717107"/>
                <a:ext cx="2201630" cy="360000"/>
                <a:chOff x="5894388" y="1525332"/>
                <a:chExt cx="2201630" cy="36000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8A8BF77-BAC8-440A-8DF9-6B17DC5A5F33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493DEB8-DC25-4DCA-B0A3-6191FE5EF35B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F3D90C8-82D6-4913-AF71-0816CAC4873F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810F05F0-4A7F-4ABF-BA83-FBF6DAB4264B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E5E5FA74-7CB8-4FB3-8EA7-1B7D9958FE92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785" b="63221" l="46000" r="53556">
                          <a14:foregroundMark x1="49111" y1="38767" x2="49111" y2="38767"/>
                          <a14:foregroundMark x1="48333" y1="63221" x2="48333" y2="632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14" t="34914" r="45492" b="34485"/>
            <a:stretch/>
          </p:blipFill>
          <p:spPr>
            <a:xfrm>
              <a:off x="1757586" y="1494525"/>
              <a:ext cx="665205" cy="14533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F93861D-A998-4BD7-8510-B741DC85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90" t="12179" r="8457" b="21174"/>
            <a:stretch/>
          </p:blipFill>
          <p:spPr>
            <a:xfrm>
              <a:off x="2606040" y="1507158"/>
              <a:ext cx="1697193" cy="1779249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B6CB8EA-6E8C-41B3-9828-46E4757D76CD}"/>
                </a:ext>
              </a:extLst>
            </p:cNvPr>
            <p:cNvSpPr/>
            <p:nvPr/>
          </p:nvSpPr>
          <p:spPr>
            <a:xfrm>
              <a:off x="2532220" y="1494525"/>
              <a:ext cx="1079659" cy="389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028787-A2DA-4AFA-82A8-65D4A03208B5}"/>
                </a:ext>
              </a:extLst>
            </p:cNvPr>
            <p:cNvSpPr/>
            <p:nvPr/>
          </p:nvSpPr>
          <p:spPr>
            <a:xfrm>
              <a:off x="3959553" y="1433610"/>
              <a:ext cx="343680" cy="461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89931C0-97C0-48DA-920C-A04F37089840}"/>
                </a:ext>
              </a:extLst>
            </p:cNvPr>
            <p:cNvSpPr txBox="1"/>
            <p:nvPr/>
          </p:nvSpPr>
          <p:spPr>
            <a:xfrm>
              <a:off x="1616289" y="109128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도감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6814297" y="2904379"/>
            <a:ext cx="5040000" cy="1764000"/>
          </a:xfrm>
          <a:prstGeom prst="rect">
            <a:avLst/>
          </a:prstGeom>
          <a:noFill/>
          <a:ln w="19050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기획 의도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캐릭터 별로 이야기를 구성 함으로 유저가 캐릭터에 </a:t>
            </a:r>
            <a:r>
              <a:rPr lang="ko-KR" altLang="en-US" b="1" dirty="0">
                <a:solidFill>
                  <a:srgbClr val="FF0000"/>
                </a:solidFill>
              </a:rPr>
              <a:t>애정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생기게 하고 캐릭터의 개성을 나타나게 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이야기에 보상을 주어 캐릭터 수집의 목표를 명확하게 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576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952262"/>
              </p:ext>
            </p:extLst>
          </p:nvPr>
        </p:nvGraphicFramePr>
        <p:xfrm>
          <a:off x="1598613" y="1057275"/>
          <a:ext cx="10260000" cy="5438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3812231963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번호</a:t>
                      </a:r>
                    </a:p>
                  </a:txBody>
                  <a:tcPr marL="11635" marR="1163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구분</a:t>
                      </a:r>
                    </a:p>
                  </a:txBody>
                  <a:tcPr marL="11635" marR="1163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구현 방법</a:t>
                      </a:r>
                    </a:p>
                  </a:txBody>
                  <a:tcPr marL="11635" marR="1163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기획 의도</a:t>
                      </a:r>
                    </a:p>
                  </a:txBody>
                  <a:tcPr marL="11635" marR="1163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전</a:t>
                      </a:r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텍스트</a:t>
                      </a:r>
                      <a:endParaRPr lang="en-US" altLang="ko-KR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7313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게임 플레이의 목적을 구체적으로 알려준다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87313" indent="0">
                        <a:lnSpc>
                          <a:spcPct val="150000"/>
                        </a:lnSpc>
                        <a:buNone/>
                        <a:tabLst/>
                      </a:pPr>
                      <a:r>
                        <a:rPr lang="ko-KR" altLang="en-US" sz="1400" dirty="0"/>
                        <a:t>플레이어에게 주요 시스템의 정보와 플레이 방법을 제공한다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87313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 err="1"/>
                        <a:t>상태창</a:t>
                      </a:r>
                      <a:r>
                        <a:rPr lang="ko-KR" altLang="en-US" sz="1400" dirty="0"/>
                        <a:t> 위에 팝업창을 올림으로 게임 플레이 화면에 영향이 적게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중</a:t>
                      </a:r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 </a:t>
                      </a:r>
                      <a:r>
                        <a:rPr lang="ko-KR" altLang="en-US" sz="1400" dirty="0" err="1"/>
                        <a:t>팝업창</a:t>
                      </a:r>
                      <a:endParaRPr lang="en-US" altLang="ko-KR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 화면</a:t>
                      </a:r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상호 작용 </a:t>
                      </a:r>
                      <a:endParaRPr lang="en-US" altLang="ko-KR" sz="14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연출 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 사운드</a:t>
                      </a:r>
                      <a:endParaRPr lang="en-US" altLang="ko-KR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0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시각적으로 보이는 연출과 큰 사운드로 동시 타격이 성공했다라는 것을 유저가 직관적으로 인식 할 수 있도록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11635" marR="1163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클리어 후 연출</a:t>
                      </a:r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캐릭터의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높이고 유저의 게임 </a:t>
                      </a:r>
                      <a:r>
                        <a:rPr lang="ko-KR" altLang="en-US" sz="1400" dirty="0" err="1"/>
                        <a:t>몰입도를</a:t>
                      </a:r>
                      <a:r>
                        <a:rPr lang="ko-KR" altLang="en-US" sz="1400" dirty="0"/>
                        <a:t> 높인다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90488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 육성의 위해 장비의 성장이 필요함을 알려 육성의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방향성</a:t>
                      </a:r>
                      <a:r>
                        <a:rPr lang="ko-KR" altLang="en-US" sz="1400" dirty="0"/>
                        <a:t>을 알려 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11635" marR="1163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로딩 화면</a:t>
                      </a:r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indent="0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게임에 관한 정보를 자주 등장 하여 중요 </a:t>
                      </a:r>
                      <a:r>
                        <a:rPr lang="ko-KR" altLang="en-US" sz="1400" dirty="0" err="1"/>
                        <a:t>컨텐츠와</a:t>
                      </a:r>
                      <a:r>
                        <a:rPr lang="ko-KR" altLang="en-US" sz="1400" dirty="0"/>
                        <a:t> 시스템이 무엇인지 인지하게 하여 플레이어의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목표을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 명확하게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dirty="0"/>
                        <a:t>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11635" marR="1163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상호 작용</a:t>
                      </a:r>
                      <a:endParaRPr lang="en-US" altLang="ko-KR" sz="1400" dirty="0"/>
                    </a:p>
                  </a:txBody>
                  <a:tcPr marL="11635" marR="11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 별로 이야기를 구성 함으로 유저가 캐릭터에 애정이 생기게 하고 캐릭터의 개성을 나타나게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90488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보상을 통해 캐릭터 수집의 목표를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명확</a:t>
                      </a:r>
                      <a:r>
                        <a:rPr lang="ko-KR" altLang="en-US" sz="1400" dirty="0"/>
                        <a:t>하게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90488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도감을 통해 플레이어의 목표를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명확</a:t>
                      </a:r>
                      <a:r>
                        <a:rPr lang="ko-KR" altLang="en-US" sz="1400" dirty="0"/>
                        <a:t>하게 하도록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11635" marR="1163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849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이야기의 흐름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8A8C89-DB09-BB4D-A93F-EA9590DCC9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36900"/>
              </p:ext>
            </p:extLst>
          </p:nvPr>
        </p:nvGraphicFramePr>
        <p:xfrm>
          <a:off x="4296880" y="1067815"/>
          <a:ext cx="7557266" cy="541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8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간략소개</a:t>
                      </a:r>
                    </a:p>
                  </a:txBody>
                  <a:tcPr marL="91407" marR="914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의도</a:t>
                      </a:r>
                    </a:p>
                  </a:txBody>
                  <a:tcPr marL="91407" marR="914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우주를 개척하다 새로운 종족을 만나게 되고 새로운 종족에게서 새로운 물질을 발견하게 되고 새로운 물질을 획득하기 위해 많은 우주선들이 생기게 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91407" marR="9140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다양한 우주선이 존재하는 이유와 적을 퇴치해야 되는 이유를 동시에 부여하기 위한 설정 </a:t>
                      </a:r>
                    </a:p>
                  </a:txBody>
                  <a:tcPr marL="91407" marR="9140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유저는 학교에서 수업을 듣는 장교 후보생으로 전투에 관련된 정보를 습득한다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91407" marR="9140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처음 시작시에 정보의 획득과 이야기 전개를 알게 하기 위한 설정</a:t>
                      </a:r>
                    </a:p>
                  </a:txBody>
                  <a:tcPr marL="91407" marR="9140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400" dirty="0"/>
                        <a:t>새로운 종족과 전투</a:t>
                      </a:r>
                      <a:endParaRPr lang="en-US" altLang="ko-KR" sz="1400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400" dirty="0"/>
                        <a:t>우주해적과 전투</a:t>
                      </a:r>
                      <a:endParaRPr lang="en-US" altLang="ko-KR" sz="1400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400" dirty="0"/>
                        <a:t>거대한 적과의 전투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레이드 몬스터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91407" marR="91407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반복적인 플레이가 진행되는 구간이고 다양한 적과 레이드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컨텐츠의 적용을 위한 설정</a:t>
                      </a:r>
                    </a:p>
                  </a:txBody>
                  <a:tcPr marL="91419" marR="91419" marT="45709" marB="4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새로운 종족과 전투 이후 재료 획득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우주해적과 전투 이후 재료 획득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400" dirty="0"/>
                        <a:t>적과 전투 이후 장비 획득</a:t>
                      </a:r>
                      <a:endParaRPr lang="en-US" altLang="ko-KR" sz="1400" dirty="0"/>
                    </a:p>
                  </a:txBody>
                  <a:tcPr marL="91407" marR="91407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17685" y="1745322"/>
            <a:ext cx="2008422" cy="612000"/>
          </a:xfrm>
          <a:prstGeom prst="rect">
            <a:avLst/>
          </a:prstGeom>
          <a:solidFill>
            <a:srgbClr val="1B2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발단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시작 전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7685" y="3144955"/>
            <a:ext cx="2008422" cy="612000"/>
          </a:xfrm>
          <a:prstGeom prst="rect">
            <a:avLst/>
          </a:prstGeom>
          <a:solidFill>
            <a:srgbClr val="1B2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전개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튜토리얼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17685" y="4404772"/>
            <a:ext cx="2008422" cy="612000"/>
          </a:xfrm>
          <a:prstGeom prst="rect">
            <a:avLst/>
          </a:prstGeom>
          <a:solidFill>
            <a:srgbClr val="1B2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위기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전투입장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17685" y="5622247"/>
            <a:ext cx="2008422" cy="612000"/>
          </a:xfrm>
          <a:prstGeom prst="rect">
            <a:avLst/>
          </a:prstGeom>
          <a:solidFill>
            <a:srgbClr val="1B2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절정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전투종료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9" name="꺾인 연결선 8"/>
          <p:cNvCxnSpPr>
            <a:stCxn id="8" idx="1"/>
            <a:endCxn id="7" idx="1"/>
          </p:cNvCxnSpPr>
          <p:nvPr/>
        </p:nvCxnSpPr>
        <p:spPr>
          <a:xfrm rot="10800000">
            <a:off x="2117685" y="4710773"/>
            <a:ext cx="12700" cy="1217475"/>
          </a:xfrm>
          <a:prstGeom prst="bentConnector3">
            <a:avLst>
              <a:gd name="adj1" fmla="val 3628575"/>
            </a:avLst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" idx="2"/>
            <a:endCxn id="6" idx="0"/>
          </p:cNvCxnSpPr>
          <p:nvPr/>
        </p:nvCxnSpPr>
        <p:spPr>
          <a:xfrm>
            <a:off x="3121896" y="2357322"/>
            <a:ext cx="0" cy="78763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2"/>
            <a:endCxn id="7" idx="0"/>
          </p:cNvCxnSpPr>
          <p:nvPr/>
        </p:nvCxnSpPr>
        <p:spPr>
          <a:xfrm>
            <a:off x="3121896" y="3756955"/>
            <a:ext cx="0" cy="64781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2"/>
            <a:endCxn id="8" idx="0"/>
          </p:cNvCxnSpPr>
          <p:nvPr/>
        </p:nvCxnSpPr>
        <p:spPr>
          <a:xfrm>
            <a:off x="3121896" y="5016772"/>
            <a:ext cx="0" cy="60547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00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전투지역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전투 지역을 유저가 많이 보게 되게 될 것이고 어떠한 장소에서 전투가 벌어지는 것에 대한 유저의 </a:t>
            </a:r>
            <a:r>
              <a:rPr lang="ko-KR" altLang="en-US" dirty="0" err="1"/>
              <a:t>몰입도를</a:t>
            </a:r>
            <a:r>
              <a:rPr lang="ko-KR" altLang="en-US" dirty="0"/>
              <a:t> 주기 위해서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8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FA277D4-B9F9-4DB1-BDF0-0AB1E4F44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캐릭터라도 속성에 따라 다른 기체를 탑승한다라는 것으로 다양한 캐릭터의 </a:t>
            </a:r>
            <a:r>
              <a:rPr lang="ko-KR" altLang="en-US" dirty="0" err="1"/>
              <a:t>베레이션을</a:t>
            </a:r>
            <a:r>
              <a:rPr lang="ko-KR" altLang="en-US" dirty="0"/>
              <a:t> 활용하도록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711919C-54E1-4BDC-BED2-3A99DF1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아군 캐릭터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02CD6B8-75C1-4DDA-876A-033FE5D9CE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E2C9EFD-E9D8-4052-AD9F-9C0B9DD06C4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다양한 캐릭터의 수집의 이유와 적은 리소스의 사용을 위해서</a:t>
            </a:r>
          </a:p>
        </p:txBody>
      </p:sp>
    </p:spTree>
    <p:extLst>
      <p:ext uri="{BB962C8B-B14F-4D97-AF65-F5344CB8AC3E}">
        <p14:creationId xmlns:p14="http://schemas.microsoft.com/office/powerpoint/2010/main" val="65313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적군은 크게 외계인과 우주해적이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적군 캐릭터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적이</a:t>
            </a:r>
            <a:r>
              <a:rPr lang="en-US" altLang="ko-KR" dirty="0"/>
              <a:t> </a:t>
            </a:r>
            <a:r>
              <a:rPr lang="ko-KR" altLang="en-US" dirty="0"/>
              <a:t>재료를</a:t>
            </a:r>
            <a:r>
              <a:rPr lang="en-US" altLang="ko-KR" dirty="0"/>
              <a:t> </a:t>
            </a:r>
            <a:r>
              <a:rPr lang="ko-KR" altLang="en-US" dirty="0"/>
              <a:t>주는</a:t>
            </a:r>
            <a:r>
              <a:rPr lang="en-US" altLang="ko-KR" dirty="0"/>
              <a:t> </a:t>
            </a:r>
            <a:r>
              <a:rPr lang="ko-KR" altLang="en-US" dirty="0"/>
              <a:t>것에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당위성과</a:t>
            </a:r>
            <a:r>
              <a:rPr lang="en-US" altLang="ko-KR" dirty="0"/>
              <a:t> </a:t>
            </a:r>
            <a:r>
              <a:rPr lang="ko-KR" altLang="en-US" dirty="0"/>
              <a:t>타당성을</a:t>
            </a:r>
            <a:r>
              <a:rPr lang="en-US" altLang="ko-KR" dirty="0"/>
              <a:t> </a:t>
            </a:r>
            <a:r>
              <a:rPr lang="ko-KR" altLang="en-US" dirty="0"/>
              <a:t>제공하기</a:t>
            </a:r>
            <a:r>
              <a:rPr lang="en-US" altLang="ko-KR" dirty="0"/>
              <a:t>  </a:t>
            </a:r>
            <a:r>
              <a:rPr lang="ko-KR" altLang="en-US" dirty="0"/>
              <a:t>위해</a:t>
            </a:r>
            <a:endParaRPr lang="en-US" altLang="ko-KR" dirty="0"/>
          </a:p>
          <a:p>
            <a:r>
              <a:rPr lang="ko-KR" altLang="en-US" dirty="0"/>
              <a:t>적이 지속적으로 강해지고 지속적으로 나타나는 이유에 대한 당위성 제공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75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C9B76E43-1EF2-4F45-A411-28D7E543E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331289"/>
              </p:ext>
            </p:extLst>
          </p:nvPr>
        </p:nvGraphicFramePr>
        <p:xfrm>
          <a:off x="1598613" y="1057275"/>
          <a:ext cx="10296000" cy="351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4867283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762435822"/>
                    </a:ext>
                  </a:extLst>
                </a:gridCol>
                <a:gridCol w="4896000">
                  <a:extLst>
                    <a:ext uri="{9D8B030D-6E8A-4147-A177-3AD203B41FA5}">
                      <a16:colId xmlns:a16="http://schemas.microsoft.com/office/drawing/2014/main" val="2390096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의도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9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개요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시장 조사를 통한 </a:t>
                      </a:r>
                      <a:r>
                        <a:rPr lang="ko-KR" altLang="en-US" sz="1600" dirty="0" err="1"/>
                        <a:t>플렛폼</a:t>
                      </a:r>
                      <a:r>
                        <a:rPr lang="ko-KR" altLang="en-US" sz="1600" dirty="0"/>
                        <a:t> 및 장르 선정</a:t>
                      </a:r>
                      <a:endParaRPr lang="en-US" altLang="ko-KR" sz="16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게임 조사를 통한 게임 방범 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시장 분석을 통해 게임 제안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2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제안서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시놉시스 설정</a:t>
                      </a:r>
                      <a:endParaRPr lang="en-US" altLang="ko-KR" sz="16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컨텐츠 설정</a:t>
                      </a:r>
                      <a:endParaRPr lang="en-US" altLang="ko-KR" sz="16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컨텐츠에 관한 캐릭터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장비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파츠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장르에 맞는 플레이 방식과 전투 컨텐츠 제안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73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/>
                        <a:t>세계관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스토리 플롯 구성</a:t>
                      </a:r>
                      <a:endParaRPr lang="en-US" altLang="ko-KR" sz="16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스토리 </a:t>
                      </a:r>
                      <a:r>
                        <a:rPr lang="ko-KR" altLang="en-US" sz="1600" dirty="0" err="1"/>
                        <a:t>텔링을</a:t>
                      </a:r>
                      <a:r>
                        <a:rPr lang="ko-KR" altLang="en-US" sz="1600" dirty="0"/>
                        <a:t> 통한 게임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전투 컨텐츠와 플레이 방식에 맞는 세계관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57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세계관에 맞는 캐릭터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방식에 맞는 캐릭터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71059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899478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98B4A75-9F12-4E2D-90A8-0D077DD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수집 요소의 기획 의도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C1103490-41DD-436D-B398-55F1470B0F3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572900130"/>
              </p:ext>
            </p:extLst>
          </p:nvPr>
        </p:nvGraphicFramePr>
        <p:xfrm>
          <a:off x="1586631" y="1057274"/>
          <a:ext cx="10260000" cy="54149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2829853575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3027248145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2338125769"/>
                    </a:ext>
                  </a:extLst>
                </a:gridCol>
                <a:gridCol w="3024000">
                  <a:extLst>
                    <a:ext uri="{9D8B030D-6E8A-4147-A177-3AD203B41FA5}">
                      <a16:colId xmlns:a16="http://schemas.microsoft.com/office/drawing/2014/main" val="3663060409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파츠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566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수집 이유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코스트 제한 상승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방어적 능력 중심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보조 </a:t>
                      </a:r>
                      <a:r>
                        <a:rPr lang="ko-KR" altLang="en-US" sz="1400" dirty="0" err="1"/>
                        <a:t>스테이터스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랜덤 수치 값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공격적 능력 중심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많은 필요 수량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랜덤 수치 값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장착시</a:t>
                      </a:r>
                      <a:r>
                        <a:rPr lang="ko-KR" altLang="en-US" sz="1400" dirty="0"/>
                        <a:t> 해제 안됨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특수재화 소모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98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전략적 요소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HP, </a:t>
                      </a:r>
                      <a:r>
                        <a:rPr lang="ko-KR" altLang="en-US" sz="1400" dirty="0"/>
                        <a:t>방어력 등 방어적 요소를 중심으로 구성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범위 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공격적 요소를 중심으로 구성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캐릭터와 장비를 보조하는 역할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65821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방법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제작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재료는 </a:t>
                      </a: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통해 획득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레이드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제작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재료는 </a:t>
                      </a:r>
                      <a:r>
                        <a:rPr lang="en-US" altLang="ko-KR" sz="1400" dirty="0"/>
                        <a:t>PVP</a:t>
                      </a:r>
                      <a:r>
                        <a:rPr lang="ko-KR" altLang="en-US" sz="1400" dirty="0"/>
                        <a:t>를 통해 획득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2301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성장 방법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일반전투로 레벨 성장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같은 등급의 캐릭터로 등급 성장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재료로 레벨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등급 성장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똑같은 파츠로 강화 수치 성장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91179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차별 </a:t>
                      </a:r>
                      <a:r>
                        <a:rPr lang="ko-KR" altLang="en-US" sz="1400" dirty="0" err="1"/>
                        <a:t>스텟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HP,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회피율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치명타 확률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코스트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범위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치명타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추가 데미지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명중률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보조 </a:t>
                      </a:r>
                      <a:r>
                        <a:rPr lang="ko-KR" altLang="en-US" sz="1400" dirty="0" err="1"/>
                        <a:t>스테이터스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(%), </a:t>
                      </a:r>
                      <a:r>
                        <a:rPr lang="ko-KR" altLang="en-US" sz="1400" dirty="0"/>
                        <a:t>방어력</a:t>
                      </a:r>
                      <a:r>
                        <a:rPr lang="en-US" altLang="ko-KR" sz="1400" dirty="0"/>
                        <a:t>(%), </a:t>
                      </a:r>
                      <a:r>
                        <a:rPr lang="ko-KR" altLang="en-US" sz="1400" dirty="0" err="1"/>
                        <a:t>행동력</a:t>
                      </a:r>
                      <a:r>
                        <a:rPr lang="en-US" altLang="ko-KR" sz="1400" dirty="0"/>
                        <a:t>(-), </a:t>
                      </a:r>
                      <a:r>
                        <a:rPr lang="ko-KR" altLang="en-US" sz="1400" dirty="0"/>
                        <a:t>장전속도</a:t>
                      </a:r>
                      <a:r>
                        <a:rPr lang="en-US" altLang="ko-KR" sz="1400" dirty="0"/>
                        <a:t>(-), </a:t>
                      </a:r>
                      <a:r>
                        <a:rPr lang="ko-KR" altLang="en-US" sz="1400" dirty="0"/>
                        <a:t>명중률</a:t>
                      </a:r>
                      <a:r>
                        <a:rPr lang="en-US" altLang="ko-KR" sz="1400" dirty="0"/>
                        <a:t>(+), </a:t>
                      </a:r>
                      <a:r>
                        <a:rPr lang="ko-KR" altLang="en-US" sz="1400" dirty="0"/>
                        <a:t>치명타 확률</a:t>
                      </a:r>
                      <a:r>
                        <a:rPr lang="en-US" altLang="ko-KR" sz="1400" dirty="0"/>
                        <a:t>(+), </a:t>
                      </a:r>
                      <a:r>
                        <a:rPr lang="ko-KR" altLang="en-US" sz="1400" dirty="0"/>
                        <a:t>치명타</a:t>
                      </a:r>
                      <a:r>
                        <a:rPr lang="en-US" altLang="ko-KR" sz="1400" dirty="0"/>
                        <a:t>(%)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6052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장착 요소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장비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파츠 </a:t>
                      </a: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파츠</a:t>
                      </a:r>
                      <a:r>
                        <a:rPr lang="en-US" altLang="ko-KR" sz="1400" dirty="0"/>
                        <a:t> 4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없음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5463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기획의도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각 요소별로 다른 요소들이 존재함으로 서로 다른 요소를 다양하게 수집하고 배치하게 하여 다양한 조합을 만들 수 있도록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52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05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게임 아이템 구입 이유</a:t>
            </a:r>
            <a:r>
              <a:rPr lang="en-US" altLang="ko-KR" sz="1500" dirty="0"/>
              <a:t>(N=655)</a:t>
            </a:r>
            <a:endParaRPr lang="ko-KR" altLang="en-US" sz="1500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9BB41B4-8ADC-489A-A786-6BE9A0FE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57825"/>
          </a:xfrm>
        </p:spPr>
        <p:txBody>
          <a:bodyPr/>
          <a:lstStyle/>
          <a:p>
            <a:r>
              <a:rPr lang="ko-KR" altLang="en-US" dirty="0" err="1"/>
              <a:t>턴제가</a:t>
            </a:r>
            <a:r>
              <a:rPr lang="ko-KR" altLang="en-US" dirty="0"/>
              <a:t> 가장 큰 규모</a:t>
            </a:r>
            <a:endParaRPr lang="en-US" altLang="ko-KR" dirty="0"/>
          </a:p>
          <a:p>
            <a:r>
              <a:rPr lang="ko-KR" altLang="en-US" dirty="0"/>
              <a:t>이러한 큰 규모의 </a:t>
            </a:r>
            <a:r>
              <a:rPr lang="ko-KR" altLang="en-US" dirty="0" err="1"/>
              <a:t>턴제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  <a:r>
              <a:rPr lang="ko-KR" altLang="en-US" dirty="0"/>
              <a:t>의 게임을 제작하겠다</a:t>
            </a:r>
            <a:r>
              <a:rPr lang="en-US" altLang="ko-KR" dirty="0"/>
              <a:t>.</a:t>
            </a:r>
          </a:p>
          <a:p>
            <a:r>
              <a:rPr lang="ko-KR" altLang="en-US" sz="1600" b="1" dirty="0">
                <a:solidFill>
                  <a:srgbClr val="FF0000"/>
                </a:solidFill>
              </a:rPr>
              <a:t>필요한 아이템 </a:t>
            </a:r>
            <a:r>
              <a:rPr lang="en-US" altLang="ko-KR" sz="1600" b="1" dirty="0">
                <a:solidFill>
                  <a:srgbClr val="FF0000"/>
                </a:solidFill>
              </a:rPr>
              <a:t>/ </a:t>
            </a:r>
            <a:r>
              <a:rPr lang="ko-KR" altLang="en-US" sz="1600" b="1" dirty="0">
                <a:solidFill>
                  <a:srgbClr val="FF0000"/>
                </a:solidFill>
              </a:rPr>
              <a:t>캐릭터 구매</a:t>
            </a:r>
            <a:r>
              <a:rPr lang="ko-KR" altLang="en-US" dirty="0"/>
              <a:t>를 위해 많은 사람이 돈을 지불 하는 것을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아이템</a:t>
            </a:r>
            <a:r>
              <a:rPr lang="en-US" altLang="ko-KR" dirty="0"/>
              <a:t>, </a:t>
            </a:r>
            <a:r>
              <a:rPr lang="ko-KR" altLang="en-US" dirty="0"/>
              <a:t>캐릭터 수집 콘텐츠에 사람들이 돈을 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시장 조사에 따라 </a:t>
            </a:r>
            <a:r>
              <a:rPr lang="ko-KR" altLang="en-US" sz="1600" b="1" dirty="0">
                <a:solidFill>
                  <a:srgbClr val="FF0000"/>
                </a:solidFill>
              </a:rPr>
              <a:t>수집 </a:t>
            </a:r>
            <a:r>
              <a:rPr lang="ko-KR" altLang="en-US" sz="1600" b="1" dirty="0" err="1">
                <a:solidFill>
                  <a:srgbClr val="FF0000"/>
                </a:solidFill>
              </a:rPr>
              <a:t>콘텐츠</a:t>
            </a:r>
            <a:r>
              <a:rPr lang="ko-KR" altLang="en-US" dirty="0" err="1"/>
              <a:t>를</a:t>
            </a:r>
            <a:r>
              <a:rPr lang="ko-KR" altLang="en-US" dirty="0"/>
              <a:t> 변경하고자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7" name="내용 개체 틀 6">
            <a:extLst>
              <a:ext uri="{FF2B5EF4-FFF2-40B4-BE49-F238E27FC236}">
                <a16:creationId xmlns:a16="http://schemas.microsoft.com/office/drawing/2014/main" id="{13754649-2897-4A0B-99F8-EA4EF19817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950731"/>
              </p:ext>
            </p:extLst>
          </p:nvPr>
        </p:nvGraphicFramePr>
        <p:xfrm>
          <a:off x="1630364" y="3759200"/>
          <a:ext cx="5148263" cy="2017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내용 개체 틀 3">
            <a:extLst>
              <a:ext uri="{FF2B5EF4-FFF2-40B4-BE49-F238E27FC236}">
                <a16:creationId xmlns:a16="http://schemas.microsoft.com/office/drawing/2014/main" id="{879EC9FC-D1A1-45CF-AF9D-599ACCF0F03F}"/>
              </a:ext>
            </a:extLst>
          </p:cNvPr>
          <p:cNvSpPr txBox="1">
            <a:spLocks/>
          </p:cNvSpPr>
          <p:nvPr/>
        </p:nvSpPr>
        <p:spPr>
          <a:xfrm>
            <a:off x="1548000" y="6538813"/>
            <a:ext cx="10218736" cy="324000"/>
          </a:xfrm>
          <a:prstGeom prst="rect">
            <a:avLst/>
          </a:prstGeom>
        </p:spPr>
        <p:txBody>
          <a:bodyPr lIns="72000" tIns="58613" rIns="117226" bIns="58613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/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콘텐츠</a:t>
            </a:r>
            <a:r>
              <a:rPr lang="ko-KR" altLang="en-US" sz="1000" dirty="0"/>
              <a:t> 진흥원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게임 이용자 실태조사 보고서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7135D8-461B-4F3C-9DE5-1D0475E50493}"/>
              </a:ext>
            </a:extLst>
          </p:cNvPr>
          <p:cNvSpPr txBox="1"/>
          <p:nvPr/>
        </p:nvSpPr>
        <p:spPr>
          <a:xfrm>
            <a:off x="2258920" y="5406629"/>
            <a:ext cx="792000" cy="1107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필요한 아이템</a:t>
            </a:r>
            <a:r>
              <a:rPr lang="en-US" altLang="ko-KR" sz="1100" dirty="0"/>
              <a:t>/</a:t>
            </a:r>
            <a:r>
              <a:rPr lang="ko-KR" altLang="en-US" sz="1100" dirty="0"/>
              <a:t>캐릭터를 가지고 싶어서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5BBF88-44BC-416E-B29D-ACC593480C35}"/>
              </a:ext>
            </a:extLst>
          </p:cNvPr>
          <p:cNvSpPr txBox="1"/>
          <p:nvPr/>
        </p:nvSpPr>
        <p:spPr>
          <a:xfrm>
            <a:off x="3152741" y="5406629"/>
            <a:ext cx="792000" cy="600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빠른 </a:t>
            </a:r>
            <a:r>
              <a:rPr lang="ko-KR" altLang="en-US" sz="1100" dirty="0" err="1"/>
              <a:t>레벨업을</a:t>
            </a:r>
            <a:r>
              <a:rPr lang="ko-KR" altLang="en-US" sz="1100" dirty="0"/>
              <a:t> 위해서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63612-60B9-442E-9BBF-BB16D0B51AB5}"/>
              </a:ext>
            </a:extLst>
          </p:cNvPr>
          <p:cNvSpPr txBox="1"/>
          <p:nvPr/>
        </p:nvSpPr>
        <p:spPr>
          <a:xfrm>
            <a:off x="4046562" y="5406629"/>
            <a:ext cx="7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캐릭터 등을 꾸미기 위해서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EEE962-4EF8-47B9-9D00-0C410F9A4437}"/>
              </a:ext>
            </a:extLst>
          </p:cNvPr>
          <p:cNvSpPr txBox="1"/>
          <p:nvPr/>
        </p:nvSpPr>
        <p:spPr>
          <a:xfrm>
            <a:off x="4940383" y="5406629"/>
            <a:ext cx="7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친구에게 선물하기 위해서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A14C50-59BC-4BA4-9A10-CE9FDCD8D312}"/>
              </a:ext>
            </a:extLst>
          </p:cNvPr>
          <p:cNvSpPr txBox="1"/>
          <p:nvPr/>
        </p:nvSpPr>
        <p:spPr>
          <a:xfrm>
            <a:off x="5834203" y="5406629"/>
            <a:ext cx="792000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기타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53" y="1039869"/>
            <a:ext cx="3871710" cy="2775384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10B2C0D-6154-E74C-B3CB-E0A85F6DFACD}"/>
              </a:ext>
            </a:extLst>
          </p:cNvPr>
          <p:cNvSpPr/>
          <p:nvPr/>
        </p:nvSpPr>
        <p:spPr>
          <a:xfrm>
            <a:off x="4699947" y="2243351"/>
            <a:ext cx="1008000" cy="100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32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6BB69D-F0B1-41DB-B714-7F55CC31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8B4A75-9F12-4E2D-90A8-0D077DD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파츠의 기획 의도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0C94D-212C-4AB1-81C6-94B3217A60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각 요소의 이유</a:t>
            </a:r>
            <a:endParaRPr lang="en-US" altLang="ko-KR" dirty="0"/>
          </a:p>
          <a:p>
            <a:pPr lvl="1"/>
            <a:r>
              <a:rPr lang="ko-KR" altLang="en-US" dirty="0"/>
              <a:t>캐릭터 </a:t>
            </a:r>
            <a:r>
              <a:rPr lang="en-US" altLang="ko-KR" dirty="0"/>
              <a:t>: </a:t>
            </a:r>
            <a:r>
              <a:rPr lang="ko-KR" altLang="en-US" dirty="0"/>
              <a:t>장비와 파츠의 코스트의 제한 요소로 작용 </a:t>
            </a:r>
            <a:endParaRPr lang="en-US" altLang="ko-KR" dirty="0"/>
          </a:p>
          <a:p>
            <a:pPr lvl="1"/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클래스와 공격의 다양한 변화</a:t>
            </a:r>
            <a:endParaRPr lang="en-US" altLang="ko-KR" dirty="0"/>
          </a:p>
          <a:p>
            <a:pPr lvl="1"/>
            <a:r>
              <a:rPr lang="ko-KR" altLang="en-US" dirty="0"/>
              <a:t>파츠 </a:t>
            </a:r>
            <a:r>
              <a:rPr lang="en-US" altLang="ko-KR" dirty="0"/>
              <a:t>: </a:t>
            </a:r>
            <a:r>
              <a:rPr lang="ko-KR" altLang="en-US" dirty="0"/>
              <a:t>캐릭터와 장비를 보조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더욱 강하게 혹은 보완을 할 수 있도록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전략적 요소</a:t>
            </a:r>
            <a:endParaRPr lang="en-US" altLang="ko-KR" dirty="0"/>
          </a:p>
          <a:p>
            <a:pPr lvl="1"/>
            <a:r>
              <a:rPr lang="ko-KR" altLang="en-US" dirty="0"/>
              <a:t>캐릭터 </a:t>
            </a:r>
            <a:r>
              <a:rPr lang="en-US" altLang="ko-KR" dirty="0"/>
              <a:t>: HP, </a:t>
            </a:r>
            <a:r>
              <a:rPr lang="ko-KR" altLang="en-US" dirty="0"/>
              <a:t>방어력 등 방어적 요소를 중심으로 구성 코스트 제한을 통한 성장 및 수집 이유 부여</a:t>
            </a:r>
            <a:endParaRPr lang="en-US" altLang="ko-KR" dirty="0"/>
          </a:p>
          <a:p>
            <a:pPr lvl="1"/>
            <a:r>
              <a:rPr lang="ko-KR" altLang="en-US" dirty="0"/>
              <a:t>장비 </a:t>
            </a:r>
            <a:r>
              <a:rPr lang="en-US" altLang="ko-KR" dirty="0"/>
              <a:t>: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범위 등 공격적 요소를 중심으로 구성 보조 </a:t>
            </a:r>
            <a:r>
              <a:rPr lang="ko-KR" altLang="en-US" dirty="0" err="1"/>
              <a:t>스테이터스라는</a:t>
            </a:r>
            <a:r>
              <a:rPr lang="ko-KR" altLang="en-US" dirty="0"/>
              <a:t> 부분을 부여하여 </a:t>
            </a:r>
            <a:r>
              <a:rPr lang="ko-KR" altLang="en-US" dirty="0" err="1"/>
              <a:t>랜덤적</a:t>
            </a:r>
            <a:r>
              <a:rPr lang="ko-KR" altLang="en-US" dirty="0"/>
              <a:t> 요소를 통해 수집의 이유를 부여</a:t>
            </a:r>
            <a:endParaRPr lang="en-US" altLang="ko-KR" dirty="0"/>
          </a:p>
          <a:p>
            <a:pPr lvl="1"/>
            <a:r>
              <a:rPr lang="ko-KR" altLang="en-US" dirty="0"/>
              <a:t>파츠 </a:t>
            </a:r>
            <a:r>
              <a:rPr lang="en-US" altLang="ko-KR" dirty="0"/>
              <a:t>: </a:t>
            </a:r>
            <a:r>
              <a:rPr lang="ko-KR" altLang="en-US" dirty="0"/>
              <a:t>장비를 보조하는 역할 상대적으로 장비보다 적은 코스트 값을 통해 수집이유 구성</a:t>
            </a:r>
            <a:endParaRPr lang="en-US" altLang="ko-KR" dirty="0"/>
          </a:p>
          <a:p>
            <a:r>
              <a:rPr lang="ko-KR" altLang="en-US" dirty="0"/>
              <a:t>방해요소</a:t>
            </a:r>
            <a:endParaRPr lang="en-US" altLang="ko-KR" dirty="0"/>
          </a:p>
          <a:p>
            <a:pPr lvl="1"/>
            <a:r>
              <a:rPr lang="ko-KR" altLang="en-US" dirty="0"/>
              <a:t>코스트 </a:t>
            </a:r>
            <a:r>
              <a:rPr lang="en-US" altLang="ko-KR" dirty="0"/>
              <a:t>: </a:t>
            </a:r>
            <a:r>
              <a:rPr lang="ko-KR" altLang="en-US" dirty="0"/>
              <a:t>캐릭터에 일정수치의 코스트가 존재하고 이 코스트 수치 값 내에 장비 파츠를 장착할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행동력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공격하는 데 사용되는 수치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47D3A2-E185-48AA-A28B-23E57F25B3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98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발단 </a:t>
            </a:r>
            <a:r>
              <a:rPr lang="en-US" altLang="ko-KR" dirty="0"/>
              <a:t>: </a:t>
            </a:r>
            <a:r>
              <a:rPr lang="ko-KR" altLang="en-US" dirty="0" err="1"/>
              <a:t>시놉시스</a:t>
            </a:r>
            <a:r>
              <a:rPr lang="ko-KR" altLang="en-US" dirty="0"/>
              <a:t> 및 배경설명</a:t>
            </a:r>
            <a:endParaRPr lang="en-US" altLang="ko-KR" dirty="0"/>
          </a:p>
          <a:p>
            <a:r>
              <a:rPr lang="ko-KR" altLang="en-US" dirty="0"/>
              <a:t>전개 </a:t>
            </a:r>
            <a:r>
              <a:rPr lang="en-US" altLang="ko-KR" dirty="0"/>
              <a:t>: </a:t>
            </a:r>
            <a:r>
              <a:rPr lang="ko-KR" altLang="en-US" dirty="0"/>
              <a:t>유저의 </a:t>
            </a:r>
            <a:r>
              <a:rPr lang="ko-KR" altLang="en-US" dirty="0" err="1"/>
              <a:t>튜토리얼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: </a:t>
            </a:r>
            <a:r>
              <a:rPr lang="ko-KR" altLang="en-US" dirty="0"/>
              <a:t>유저의 반복 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: </a:t>
            </a:r>
            <a:r>
              <a:rPr lang="ko-KR" altLang="en-US" dirty="0"/>
              <a:t>전투 종료 이후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진행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전개 </a:t>
            </a:r>
            <a:r>
              <a:rPr lang="en-US" altLang="ko-KR" dirty="0"/>
              <a:t>: </a:t>
            </a:r>
            <a:r>
              <a:rPr lang="ko-KR" altLang="en-US" dirty="0"/>
              <a:t>유저의 </a:t>
            </a:r>
            <a:r>
              <a:rPr lang="ko-KR" altLang="en-US" dirty="0" err="1"/>
              <a:t>튜토리얼은</a:t>
            </a:r>
            <a:r>
              <a:rPr lang="ko-KR" altLang="en-US" dirty="0"/>
              <a:t> 학교로 전투에 부분에 관한 이야기를 전달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위기 </a:t>
            </a:r>
            <a:r>
              <a:rPr lang="en-US" altLang="ko-KR" dirty="0"/>
              <a:t>1 : </a:t>
            </a:r>
            <a:r>
              <a:rPr lang="ko-KR" altLang="en-US" dirty="0"/>
              <a:t>기본적인 전투를 통한 일반적인 적 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1 : </a:t>
            </a:r>
            <a:r>
              <a:rPr lang="ko-KR" altLang="en-US" dirty="0"/>
              <a:t>적 퇴치의 반복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2 : </a:t>
            </a:r>
            <a:r>
              <a:rPr lang="ko-KR" altLang="en-US" dirty="0"/>
              <a:t>우주해적 등장 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2 : </a:t>
            </a:r>
            <a:r>
              <a:rPr lang="ko-KR" altLang="en-US" dirty="0"/>
              <a:t>우주해적 퇴치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3 : </a:t>
            </a:r>
            <a:r>
              <a:rPr lang="ko-KR" altLang="en-US" dirty="0"/>
              <a:t>거대 적 발견 </a:t>
            </a:r>
            <a:r>
              <a:rPr lang="en-US" altLang="ko-KR" dirty="0"/>
              <a:t>(</a:t>
            </a:r>
            <a:r>
              <a:rPr lang="ko-KR" altLang="en-US" dirty="0" err="1"/>
              <a:t>레이드</a:t>
            </a:r>
            <a:r>
              <a:rPr lang="ko-KR" altLang="en-US" dirty="0"/>
              <a:t> </a:t>
            </a:r>
            <a:r>
              <a:rPr lang="ko-KR" altLang="en-US" dirty="0" err="1"/>
              <a:t>몬스터</a:t>
            </a:r>
            <a:r>
              <a:rPr lang="en-US" altLang="ko-KR" dirty="0"/>
              <a:t>) </a:t>
            </a:r>
            <a:r>
              <a:rPr lang="ko-KR" altLang="en-US" dirty="0"/>
              <a:t>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3 : </a:t>
            </a:r>
            <a:r>
              <a:rPr lang="ko-KR" altLang="en-US" dirty="0" err="1"/>
              <a:t>레이드</a:t>
            </a:r>
            <a:r>
              <a:rPr lang="ko-KR" altLang="en-US" dirty="0"/>
              <a:t> 전투 승리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기획의도</a:t>
            </a:r>
            <a:endParaRPr lang="en-US" altLang="ko-KR"/>
          </a:p>
          <a:p>
            <a:r>
              <a:rPr lang="ko-KR" altLang="en-US"/>
              <a:t>유저의 반복 플레이의 이유와 다양한 컨텐츠의 설명을 하기위한 장치</a:t>
            </a:r>
          </a:p>
        </p:txBody>
      </p:sp>
    </p:spTree>
    <p:extLst>
      <p:ext uri="{BB962C8B-B14F-4D97-AF65-F5344CB8AC3E}">
        <p14:creationId xmlns:p14="http://schemas.microsoft.com/office/powerpoint/2010/main" val="3295343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D5C7AE-14A9-4F41-B960-D12E2839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EF103EA8-B3AB-47E5-BB80-A22CAC1EB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57825"/>
          </a:xfrm>
        </p:spPr>
        <p:txBody>
          <a:bodyPr/>
          <a:lstStyle/>
          <a:p>
            <a:pPr>
              <a:lnSpc>
                <a:spcPts val="4500"/>
              </a:lnSpc>
            </a:pPr>
            <a:r>
              <a:rPr lang="ko-KR" altLang="en-US" dirty="0"/>
              <a:t>모바일 게임의 </a:t>
            </a:r>
            <a:r>
              <a:rPr lang="en-US" altLang="ko-KR" dirty="0"/>
              <a:t>RPG</a:t>
            </a:r>
            <a:r>
              <a:rPr lang="ko-KR" altLang="en-US" dirty="0"/>
              <a:t>장르의 게임에서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육성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수집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ko-KR" altLang="en-US" dirty="0"/>
              <a:t>그리고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전투</a:t>
            </a:r>
            <a:r>
              <a:rPr lang="ko-KR" altLang="en-US" dirty="0"/>
              <a:t>이라는 공통점이 존재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시장조사를 통해 </a:t>
            </a:r>
            <a:r>
              <a:rPr lang="ko-KR" altLang="en-US" dirty="0" err="1"/>
              <a:t>수집적</a:t>
            </a:r>
            <a:r>
              <a:rPr lang="ko-KR" altLang="en-US" dirty="0"/>
              <a:t> 요소에 유저들이 돈을 많이 사용하는 것을 알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수집을 변형 시켜 다른 경험을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아이템의 다양한 조합을 통해 개성 있는 </a:t>
            </a:r>
            <a:r>
              <a:rPr lang="ko-KR" altLang="en-US" sz="1600" dirty="0">
                <a:solidFill>
                  <a:srgbClr val="FF0000"/>
                </a:solidFill>
              </a:rPr>
              <a:t>아이템</a:t>
            </a:r>
            <a:r>
              <a:rPr lang="ko-KR" altLang="en-US" dirty="0"/>
              <a:t>을 만드는 재미와 개성 있는 아이템에 따른 전략적 구성을 하는 경험을 제공한다</a:t>
            </a:r>
            <a:r>
              <a:rPr lang="en-US" altLang="ko-KR" dirty="0"/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A782333-7B52-4EF8-93F6-7E86D9BD90C3}"/>
              </a:ext>
            </a:extLst>
          </p:cNvPr>
          <p:cNvGrpSpPr/>
          <p:nvPr/>
        </p:nvGrpSpPr>
        <p:grpSpPr>
          <a:xfrm>
            <a:off x="2950342" y="4277896"/>
            <a:ext cx="2257185" cy="2402305"/>
            <a:chOff x="3872682" y="769268"/>
            <a:chExt cx="1995462" cy="235972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2DC6F66-FAD5-4432-960D-C608B56738C9}"/>
                </a:ext>
              </a:extLst>
            </p:cNvPr>
            <p:cNvSpPr/>
            <p:nvPr/>
          </p:nvSpPr>
          <p:spPr>
            <a:xfrm>
              <a:off x="4150333" y="769268"/>
              <a:ext cx="1440160" cy="4092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수집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2C8F7A2-B34A-42C7-ACD7-5A8073A1D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82" y="1133533"/>
              <a:ext cx="1995462" cy="199546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AA2157-93F7-4480-A9B0-656B25DC9D9F}"/>
              </a:ext>
            </a:extLst>
          </p:cNvPr>
          <p:cNvGrpSpPr/>
          <p:nvPr/>
        </p:nvGrpSpPr>
        <p:grpSpPr>
          <a:xfrm>
            <a:off x="1898917" y="1116049"/>
            <a:ext cx="1629050" cy="2244838"/>
            <a:chOff x="1898918" y="1116049"/>
            <a:chExt cx="1629050" cy="224483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C23881-A69B-49B1-A46F-E2F095863D1D}"/>
                </a:ext>
              </a:extLst>
            </p:cNvPr>
            <p:cNvSpPr/>
            <p:nvPr/>
          </p:nvSpPr>
          <p:spPr>
            <a:xfrm>
              <a:off x="1898918" y="1116049"/>
              <a:ext cx="1629050" cy="4166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육성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EEC1731-5B62-43D9-AA02-6FC42A196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443" y="1740887"/>
              <a:ext cx="1620000" cy="1620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F8C946-B2FF-4FFF-BD9D-F525292F3E7D}"/>
              </a:ext>
            </a:extLst>
          </p:cNvPr>
          <p:cNvGrpSpPr/>
          <p:nvPr/>
        </p:nvGrpSpPr>
        <p:grpSpPr>
          <a:xfrm>
            <a:off x="4903762" y="1116049"/>
            <a:ext cx="1629050" cy="2244838"/>
            <a:chOff x="4903763" y="1116049"/>
            <a:chExt cx="1629050" cy="224483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90B4526-9D6F-455E-9DA0-6EB1866ADF0D}"/>
                </a:ext>
              </a:extLst>
            </p:cNvPr>
            <p:cNvSpPr/>
            <p:nvPr/>
          </p:nvSpPr>
          <p:spPr>
            <a:xfrm>
              <a:off x="4903763" y="1116049"/>
              <a:ext cx="1629050" cy="4166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전투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93F8935-F326-42B0-811D-9DC7152FA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288" y="1740887"/>
              <a:ext cx="1620000" cy="1620000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80D7BE-F6FA-47C5-99FE-943E33F8FAB9}"/>
              </a:ext>
            </a:extLst>
          </p:cNvPr>
          <p:cNvSpPr/>
          <p:nvPr/>
        </p:nvSpPr>
        <p:spPr>
          <a:xfrm>
            <a:off x="2950343" y="4172863"/>
            <a:ext cx="2257185" cy="2227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왼쪽/오른쪽 화살표 2">
            <a:extLst>
              <a:ext uri="{FF2B5EF4-FFF2-40B4-BE49-F238E27FC236}">
                <a16:creationId xmlns:a16="http://schemas.microsoft.com/office/drawing/2014/main" id="{ECB2E7CB-34F2-4EBC-BC25-561BCC5E56F7}"/>
              </a:ext>
            </a:extLst>
          </p:cNvPr>
          <p:cNvSpPr/>
          <p:nvPr/>
        </p:nvSpPr>
        <p:spPr>
          <a:xfrm>
            <a:off x="3628935" y="2230303"/>
            <a:ext cx="900000" cy="576000"/>
          </a:xfrm>
          <a:prstGeom prst="leftRightArrow">
            <a:avLst>
              <a:gd name="adj1" fmla="val 40317"/>
              <a:gd name="adj2" fmla="val 2984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왼쪽/오른쪽 화살표 23">
            <a:extLst>
              <a:ext uri="{FF2B5EF4-FFF2-40B4-BE49-F238E27FC236}">
                <a16:creationId xmlns:a16="http://schemas.microsoft.com/office/drawing/2014/main" id="{CAD461F4-C10E-4844-9777-8D7B3F377EED}"/>
              </a:ext>
            </a:extLst>
          </p:cNvPr>
          <p:cNvSpPr/>
          <p:nvPr/>
        </p:nvSpPr>
        <p:spPr>
          <a:xfrm rot="18900000">
            <a:off x="4757527" y="3392723"/>
            <a:ext cx="900000" cy="576000"/>
          </a:xfrm>
          <a:prstGeom prst="leftRightArrow">
            <a:avLst>
              <a:gd name="adj1" fmla="val 40317"/>
              <a:gd name="adj2" fmla="val 2984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0" name="왼쪽/오른쪽 화살표 24">
            <a:extLst>
              <a:ext uri="{FF2B5EF4-FFF2-40B4-BE49-F238E27FC236}">
                <a16:creationId xmlns:a16="http://schemas.microsoft.com/office/drawing/2014/main" id="{7303FDDD-D24B-43DC-9F3C-2AE3B1C101CF}"/>
              </a:ext>
            </a:extLst>
          </p:cNvPr>
          <p:cNvSpPr/>
          <p:nvPr/>
        </p:nvSpPr>
        <p:spPr>
          <a:xfrm rot="2700000">
            <a:off x="2751853" y="3411607"/>
            <a:ext cx="900000" cy="576000"/>
          </a:xfrm>
          <a:prstGeom prst="leftRightArrow">
            <a:avLst>
              <a:gd name="adj1" fmla="val 40317"/>
              <a:gd name="adj2" fmla="val 2984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26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" dirty="0"/>
              <a:t>파츠 </a:t>
            </a:r>
            <a:r>
              <a:rPr lang="ko-KR" altLang="en-US" dirty="0"/>
              <a:t>분류 및 </a:t>
            </a:r>
            <a:r>
              <a:rPr lang="ko-KR" altLang="en-US" dirty="0" err="1"/>
              <a:t>스테이터스</a:t>
            </a:r>
            <a:endParaRPr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72DDF1-2C7D-4522-9A8F-C33693AA17F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70" y="1041991"/>
            <a:ext cx="5025975" cy="5482634"/>
          </a:xfrm>
        </p:spPr>
        <p:txBody>
          <a:bodyPr/>
          <a:lstStyle/>
          <a:p>
            <a:r>
              <a:rPr lang="ko-KR" altLang="en-US" dirty="0"/>
              <a:t>전투를 통해 획득한 재료를 이용하여 파츠를 제작할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종류에 따라 제작에 필요한 재료가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 제작시에 붙는 수치는 랜덤으로 붙는다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분류를 통해 유저가 필요로 하는 성능의 파츠를 제작할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파츠 부위를 제작을 하여 파츠 시너지에 대한 부분에 대한 부담을 줄이겠다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같은 효과의 파츠의 결합이지만 파츠의 분류에 따라 능력치의 총합이 다르게 나타나게 하여 유저들이 다양한 파츠를 수집하고 다양하게 구성을 할 수 있도록 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49F393F-7673-407C-AA25-D0594BA7E0F2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3284470431"/>
              </p:ext>
            </p:extLst>
          </p:nvPr>
        </p:nvGraphicFramePr>
        <p:xfrm>
          <a:off x="1598613" y="2982953"/>
          <a:ext cx="5111488" cy="3917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1600325896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82961985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197231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13224036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902488729"/>
                    </a:ext>
                  </a:extLst>
                </a:gridCol>
              </a:tblGrid>
              <a:tr h="3885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파츠 이름</a:t>
                      </a:r>
                      <a:endParaRPr sz="1200" b="1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스테이터스 </a:t>
                      </a:r>
                      <a:endParaRPr sz="1200" b="1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수치</a:t>
                      </a:r>
                      <a:endParaRPr sz="1200" b="1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분류</a:t>
                      </a:r>
                      <a:endParaRPr sz="1200" b="1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파츠</a:t>
                      </a:r>
                      <a:r>
                        <a:rPr lang="ko-KR" altLang="en-US" sz="1200" dirty="0"/>
                        <a:t> 총합</a:t>
                      </a:r>
                      <a:endParaRPr sz="1200" b="1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392810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 추가 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공격력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10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공격칩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+30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+1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56957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로켓 탄환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범위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1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공격칩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477356136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 추가 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공격력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10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공격칩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공격력</a:t>
                      </a:r>
                      <a:r>
                        <a:rPr lang="en-US" altLang="ko-KR" sz="1200" dirty="0"/>
                        <a:t>+10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+1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크리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데미지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+5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40079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이지스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범위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1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보호칩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2375210467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 추가 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공격력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10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공격칩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공격력</a:t>
                      </a:r>
                      <a:r>
                        <a:rPr lang="en-US" altLang="ko-KR" sz="1200" dirty="0"/>
                        <a:t>+10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+1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명중확률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+5</a:t>
                      </a:r>
                      <a:endParaRPr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6801"/>
                  </a:ext>
                </a:extLst>
              </a:tr>
              <a:tr h="5156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유도 탄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범위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/>
                        <a:t>지원칩</a:t>
                      </a:r>
                      <a:endParaRPr sz="12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2024773555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80468C86-7E35-41D7-A51A-5374E5C147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129236"/>
              </p:ext>
            </p:extLst>
          </p:nvPr>
        </p:nvGraphicFramePr>
        <p:xfrm>
          <a:off x="-5040000" y="1186336"/>
          <a:ext cx="5040000" cy="3419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17476475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3255869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92491054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/>
                        <a:t>분류</a:t>
                      </a:r>
                      <a:endParaRPr sz="1200" b="1" dirty="0"/>
                    </a:p>
                  </a:txBody>
                  <a:tcPr marL="59865" marR="59865" marT="121900" marB="1219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공격칩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보호칩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지원칩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0914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dirty="0"/>
                        <a:t>개별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공격력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명중확률</a:t>
                      </a: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방어력</a:t>
                      </a: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크리티컬 확률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크리티컬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데미지</a:t>
                      </a:r>
                      <a:endParaRPr lang="ko-KR" altLang="en-US"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5950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공용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행동력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장전속도</a:t>
                      </a: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" sz="1200" dirty="0"/>
                    </a:p>
                  </a:txBody>
                  <a:tcPr marL="59865" marR="59865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8311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등급이 높을 수록</a:t>
                      </a:r>
                      <a:r>
                        <a:rPr lang="ko-KR" altLang="en-US" sz="1200" baseline="0" dirty="0"/>
                        <a:t> 필요한 재료가 많아 진다</a:t>
                      </a:r>
                      <a:r>
                        <a:rPr lang="en-US" altLang="ko-KR" sz="1200" baseline="0" dirty="0"/>
                        <a:t>.</a:t>
                      </a: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34324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코스트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등급이 높을 수록 코스트 값이 높아 진다</a:t>
                      </a:r>
                      <a:r>
                        <a:rPr lang="en-US" altLang="ko-KR" sz="1200" dirty="0"/>
                        <a:t>.</a:t>
                      </a: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수치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/>
                        <a:t>등급이 높을 수록 기본 </a:t>
                      </a:r>
                      <a:r>
                        <a:rPr lang="ko-KR" altLang="en-US" sz="1200" dirty="0" err="1"/>
                        <a:t>수치값이</a:t>
                      </a:r>
                      <a:r>
                        <a:rPr lang="ko-KR" altLang="en-US" sz="1200" dirty="0"/>
                        <a:t> 높아 진다</a:t>
                      </a:r>
                      <a:r>
                        <a:rPr lang="en-US" altLang="ko-KR" sz="1200" dirty="0"/>
                        <a:t>.</a:t>
                      </a: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59865" marR="59865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6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0B1BD38-041E-4903-B8BD-01A12596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파츠 장착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16977DB6-72C3-4C1C-9D83-83EF6C42F0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장비 </a:t>
            </a:r>
            <a:r>
              <a:rPr lang="en-US" altLang="ko-KR" dirty="0"/>
              <a:t>1</a:t>
            </a:r>
            <a:r>
              <a:rPr lang="ko-KR" altLang="en-US" dirty="0"/>
              <a:t>개에 최대 </a:t>
            </a:r>
            <a:r>
              <a:rPr lang="en-US" altLang="ko-KR" dirty="0"/>
              <a:t>4</a:t>
            </a:r>
            <a:r>
              <a:rPr lang="ko-KR" altLang="en-US" dirty="0"/>
              <a:t>개의 파츠를 장착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캐릭터마다 장비를 </a:t>
            </a:r>
            <a:r>
              <a:rPr lang="en-US" altLang="ko-KR" dirty="0"/>
              <a:t>2</a:t>
            </a:r>
            <a:r>
              <a:rPr lang="ko-KR" altLang="en-US" dirty="0"/>
              <a:t>개 장착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장비에 부착된 파츠의 능력치가 장비에 추가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파츠의 조합에 따라 추가 능력치가 다르게 적용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캐릭터에 부착된 장비의 능력치가 캐릭터에 추가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캐릭터마다 다른 능력치를 가지고 있다</a:t>
            </a:r>
            <a:r>
              <a:rPr lang="en-US" altLang="ko-KR" dirty="0"/>
              <a:t>.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600200" y="1070685"/>
            <a:ext cx="5040000" cy="2525640"/>
            <a:chOff x="1600200" y="1070685"/>
            <a:chExt cx="5040000" cy="2525640"/>
          </a:xfrm>
        </p:grpSpPr>
        <p:sp>
          <p:nvSpPr>
            <p:cNvPr id="8" name="직사각형 7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69910" y="1377742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4270" y="1637563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10945" y="1257300"/>
              <a:ext cx="1267405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5763646-DB4C-4B98-A5F9-61C7D5C7D35F}"/>
                </a:ext>
              </a:extLst>
            </p:cNvPr>
            <p:cNvGrpSpPr/>
            <p:nvPr/>
          </p:nvGrpSpPr>
          <p:grpSpPr>
            <a:xfrm>
              <a:off x="1600200" y="3072871"/>
              <a:ext cx="5032134" cy="506653"/>
              <a:chOff x="1586822" y="3130429"/>
              <a:chExt cx="5032134" cy="50665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55996B6-4AFD-4930-81E9-9C442374866E}"/>
                  </a:ext>
                </a:extLst>
              </p:cNvPr>
              <p:cNvSpPr/>
              <p:nvPr/>
            </p:nvSpPr>
            <p:spPr>
              <a:xfrm>
                <a:off x="1586822" y="3130429"/>
                <a:ext cx="5032134" cy="50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816AD1B-2E00-4618-8C50-D7AAE70221DA}"/>
                  </a:ext>
                </a:extLst>
              </p:cNvPr>
              <p:cNvSpPr/>
              <p:nvPr/>
            </p:nvSpPr>
            <p:spPr>
              <a:xfrm>
                <a:off x="1687889" y="3190516"/>
                <a:ext cx="423434" cy="381090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B3B238B-221F-417D-B29D-9D0BC7F31CC2}"/>
                  </a:ext>
                </a:extLst>
              </p:cNvPr>
              <p:cNvSpPr/>
              <p:nvPr/>
            </p:nvSpPr>
            <p:spPr>
              <a:xfrm>
                <a:off x="2236176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DCC5E8B-4B1C-4586-B38F-85B4949C74E5}"/>
                  </a:ext>
                </a:extLst>
              </p:cNvPr>
              <p:cNvSpPr/>
              <p:nvPr/>
            </p:nvSpPr>
            <p:spPr>
              <a:xfrm>
                <a:off x="2784463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D3EC25-6B1B-4AFF-B9F3-45BBE8E9E397}"/>
                  </a:ext>
                </a:extLst>
              </p:cNvPr>
              <p:cNvSpPr/>
              <p:nvPr/>
            </p:nvSpPr>
            <p:spPr>
              <a:xfrm>
                <a:off x="333275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C26AFB7-7AAF-4670-B987-76A90B99DA0E}"/>
                  </a:ext>
                </a:extLst>
              </p:cNvPr>
              <p:cNvSpPr/>
              <p:nvPr/>
            </p:nvSpPr>
            <p:spPr>
              <a:xfrm>
                <a:off x="388103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B10235-0152-4B3E-97A9-A9E86FCE23B3}"/>
                  </a:ext>
                </a:extLst>
              </p:cNvPr>
              <p:cNvSpPr/>
              <p:nvPr/>
            </p:nvSpPr>
            <p:spPr>
              <a:xfrm>
                <a:off x="4429324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FB74E9-00D8-42E4-830E-31C0F7B6CF43}"/>
                  </a:ext>
                </a:extLst>
              </p:cNvPr>
              <p:cNvSpPr/>
              <p:nvPr/>
            </p:nvSpPr>
            <p:spPr>
              <a:xfrm>
                <a:off x="497761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55F077F-FE66-4162-8248-A32FA4C726DB}"/>
                  </a:ext>
                </a:extLst>
              </p:cNvPr>
              <p:cNvSpPr/>
              <p:nvPr/>
            </p:nvSpPr>
            <p:spPr>
              <a:xfrm>
                <a:off x="552589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7821D46-FA0D-4556-8A73-B914CE751A02}"/>
                  </a:ext>
                </a:extLst>
              </p:cNvPr>
              <p:cNvSpPr/>
              <p:nvPr/>
            </p:nvSpPr>
            <p:spPr>
              <a:xfrm>
                <a:off x="607418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9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4082818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658425" y="1145199"/>
              <a:ext cx="1917892" cy="1856839"/>
              <a:chOff x="13900794" y="1769422"/>
              <a:chExt cx="2336454" cy="2262077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3900794" y="1769422"/>
                <a:ext cx="2336454" cy="22620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76867" y="2496812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985BA770-1745-46D2-8E2C-C66CA873FB7A}"/>
                  </a:ext>
                </a:extLst>
              </p:cNvPr>
              <p:cNvGrpSpPr/>
              <p:nvPr/>
            </p:nvGrpSpPr>
            <p:grpSpPr>
              <a:xfrm>
                <a:off x="13976867" y="2873735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28D0113-35FD-4CCD-9028-C62BD1103518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1FA8A97-3B2A-46A1-91B3-90E639268AF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B674CC2-09F7-437F-AEE0-7CA4A1B3092B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3A3828B-BD83-4C0C-87FF-077BE2F8082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6C6943E-2678-433E-BAC3-FF1F148DEE36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B5BA90AE-FF99-45AE-9585-3DA6E9B3DF63}"/>
                  </a:ext>
                </a:extLst>
              </p:cNvPr>
              <p:cNvGrpSpPr/>
              <p:nvPr/>
            </p:nvGrpSpPr>
            <p:grpSpPr>
              <a:xfrm>
                <a:off x="13976867" y="3250658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C72566B-07F5-47E3-9A34-B98A5BAD135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347EF6C5-5824-43F0-BEAD-413CC3333F2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6EF2D026-3E24-4ACF-A05C-B6444637E15F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CBE12CD-9580-43B4-AC8D-A2FBF3B144C0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832FBEB-FD20-4A13-9BD5-9F53A23A84C0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0B375289-30E6-40E3-9567-4E5E29825CA2}"/>
                  </a:ext>
                </a:extLst>
              </p:cNvPr>
              <p:cNvGrpSpPr/>
              <p:nvPr/>
            </p:nvGrpSpPr>
            <p:grpSpPr>
              <a:xfrm>
                <a:off x="13976867" y="3627580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A2B8014-682D-41D3-B1E6-47EFA3E6169D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D182A190-9F7B-4391-88DD-F0A0F7DCD7A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A53648B-818F-4A4B-8AC6-35135F945DC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698DCE0F-738D-499E-9629-2710A8A31002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9E127332-AD96-4268-9F7F-8497C937D10E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86647" y="2119889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960385" y="1783774"/>
                <a:ext cx="1312702" cy="35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 err="1"/>
                  <a:t>파츠</a:t>
                </a:r>
                <a:r>
                  <a:rPr lang="ko-KR" altLang="en-US" sz="1300" dirty="0"/>
                  <a:t> </a:t>
                </a:r>
                <a:r>
                  <a:rPr lang="ko-KR" altLang="en-US" sz="1300" dirty="0" err="1"/>
                  <a:t>소지창</a:t>
                </a:r>
                <a:endParaRPr lang="ko-KR" altLang="en-US" sz="1300" dirty="0"/>
              </a:p>
            </p:txBody>
          </p:sp>
        </p:grpSp>
        <p:sp>
          <p:nvSpPr>
            <p:cNvPr id="64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3377727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3612757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4317849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57">
              <a:extLst>
                <a:ext uri="{FF2B5EF4-FFF2-40B4-BE49-F238E27FC236}">
                  <a16:creationId xmlns:a16="http://schemas.microsoft.com/office/drawing/2014/main" id="{F10F5CD5-1BDE-47AA-8175-CEAAD12F3587}"/>
                </a:ext>
              </a:extLst>
            </p:cNvPr>
            <p:cNvSpPr/>
            <p:nvPr/>
          </p:nvSpPr>
          <p:spPr>
            <a:xfrm>
              <a:off x="3847787" y="1288462"/>
              <a:ext cx="180000" cy="180000"/>
            </a:xfrm>
            <a:prstGeom prst="star5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082818" y="1637563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374270" y="2310480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082818" y="2310480"/>
              <a:ext cx="360000" cy="36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00200" y="10706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장비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600200" y="3788485"/>
            <a:ext cx="5040000" cy="2525640"/>
            <a:chOff x="1600200" y="1070685"/>
            <a:chExt cx="5040000" cy="2525640"/>
          </a:xfrm>
        </p:grpSpPr>
        <p:sp>
          <p:nvSpPr>
            <p:cNvPr id="73" name="직사각형 72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769910" y="1377742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403507" y="2303680"/>
              <a:ext cx="360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5763646-DB4C-4B98-A5F9-61C7D5C7D35F}"/>
                </a:ext>
              </a:extLst>
            </p:cNvPr>
            <p:cNvGrpSpPr/>
            <p:nvPr/>
          </p:nvGrpSpPr>
          <p:grpSpPr>
            <a:xfrm>
              <a:off x="1600200" y="3072871"/>
              <a:ext cx="5032134" cy="506653"/>
              <a:chOff x="1586822" y="3130429"/>
              <a:chExt cx="5032134" cy="506653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555996B6-4AFD-4930-81E9-9C442374866E}"/>
                  </a:ext>
                </a:extLst>
              </p:cNvPr>
              <p:cNvSpPr/>
              <p:nvPr/>
            </p:nvSpPr>
            <p:spPr>
              <a:xfrm>
                <a:off x="1586822" y="3130429"/>
                <a:ext cx="5032134" cy="50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816AD1B-2E00-4618-8C50-D7AAE70221DA}"/>
                  </a:ext>
                </a:extLst>
              </p:cNvPr>
              <p:cNvSpPr/>
              <p:nvPr/>
            </p:nvSpPr>
            <p:spPr>
              <a:xfrm>
                <a:off x="1687889" y="3190516"/>
                <a:ext cx="423434" cy="381090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B3B238B-221F-417D-B29D-9D0BC7F31CC2}"/>
                  </a:ext>
                </a:extLst>
              </p:cNvPr>
              <p:cNvSpPr/>
              <p:nvPr/>
            </p:nvSpPr>
            <p:spPr>
              <a:xfrm>
                <a:off x="2236176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5DCC5E8B-4B1C-4586-B38F-85B4949C74E5}"/>
                  </a:ext>
                </a:extLst>
              </p:cNvPr>
              <p:cNvSpPr/>
              <p:nvPr/>
            </p:nvSpPr>
            <p:spPr>
              <a:xfrm>
                <a:off x="2784463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5D3EC25-6B1B-4AFF-B9F3-45BBE8E9E397}"/>
                  </a:ext>
                </a:extLst>
              </p:cNvPr>
              <p:cNvSpPr/>
              <p:nvPr/>
            </p:nvSpPr>
            <p:spPr>
              <a:xfrm>
                <a:off x="333275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C26AFB7-7AAF-4670-B987-76A90B99DA0E}"/>
                  </a:ext>
                </a:extLst>
              </p:cNvPr>
              <p:cNvSpPr/>
              <p:nvPr/>
            </p:nvSpPr>
            <p:spPr>
              <a:xfrm>
                <a:off x="388103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BBB10235-0152-4B3E-97A9-A9E86FCE23B3}"/>
                  </a:ext>
                </a:extLst>
              </p:cNvPr>
              <p:cNvSpPr/>
              <p:nvPr/>
            </p:nvSpPr>
            <p:spPr>
              <a:xfrm>
                <a:off x="4429324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4BFB74E9-00D8-42E4-830E-31C0F7B6CF43}"/>
                  </a:ext>
                </a:extLst>
              </p:cNvPr>
              <p:cNvSpPr/>
              <p:nvPr/>
            </p:nvSpPr>
            <p:spPr>
              <a:xfrm>
                <a:off x="497761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55F077F-FE66-4162-8248-A32FA4C726DB}"/>
                  </a:ext>
                </a:extLst>
              </p:cNvPr>
              <p:cNvSpPr/>
              <p:nvPr/>
            </p:nvSpPr>
            <p:spPr>
              <a:xfrm>
                <a:off x="5525897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47821D46-FA0D-4556-8A73-B914CE751A02}"/>
                  </a:ext>
                </a:extLst>
              </p:cNvPr>
              <p:cNvSpPr/>
              <p:nvPr/>
            </p:nvSpPr>
            <p:spPr>
              <a:xfrm>
                <a:off x="6074180" y="3190516"/>
                <a:ext cx="423434" cy="3810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4658425" y="1145199"/>
              <a:ext cx="1917892" cy="1856839"/>
              <a:chOff x="13900794" y="1769422"/>
              <a:chExt cx="2336454" cy="2262077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13900794" y="1769422"/>
                <a:ext cx="2336454" cy="22620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76867" y="2496812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985BA770-1745-46D2-8E2C-C66CA873FB7A}"/>
                  </a:ext>
                </a:extLst>
              </p:cNvPr>
              <p:cNvGrpSpPr/>
              <p:nvPr/>
            </p:nvGrpSpPr>
            <p:grpSpPr>
              <a:xfrm>
                <a:off x="13976867" y="2873735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A28D0113-35FD-4CCD-9028-C62BD1103518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51FA8A97-3B2A-46A1-91B3-90E639268AF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B674CC2-09F7-437F-AEE0-7CA4A1B3092B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83A3828B-BD83-4C0C-87FF-077BE2F8082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06C6943E-2678-433E-BAC3-FF1F148DEE36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B5BA90AE-FF99-45AE-9585-3DA6E9B3DF63}"/>
                  </a:ext>
                </a:extLst>
              </p:cNvPr>
              <p:cNvGrpSpPr/>
              <p:nvPr/>
            </p:nvGrpSpPr>
            <p:grpSpPr>
              <a:xfrm>
                <a:off x="13976867" y="3250658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AC72566B-07F5-47E3-9A34-B98A5BAD135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347EF6C5-5824-43F0-BEAD-413CC3333F2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6EF2D026-3E24-4ACF-A05C-B6444637E15F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BCBE12CD-9580-43B4-AC8D-A2FBF3B144C0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F832FBEB-FD20-4A13-9BD5-9F53A23A84C0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0B375289-30E6-40E3-9567-4E5E29825CA2}"/>
                  </a:ext>
                </a:extLst>
              </p:cNvPr>
              <p:cNvGrpSpPr/>
              <p:nvPr/>
            </p:nvGrpSpPr>
            <p:grpSpPr>
              <a:xfrm>
                <a:off x="13976867" y="3627580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DA2B8014-682D-41D3-B1E6-47EFA3E6169D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D182A190-9F7B-4391-88DD-F0A0F7DCD7A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2A53648B-818F-4A4B-8AC6-35135F945DC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698DCE0F-738D-499E-9629-2710A8A31002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9E127332-AD96-4268-9F7F-8497C937D10E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0A0EFB91-9F8D-4250-89AB-B6CC3B705ED6}"/>
                  </a:ext>
                </a:extLst>
              </p:cNvPr>
              <p:cNvGrpSpPr/>
              <p:nvPr/>
            </p:nvGrpSpPr>
            <p:grpSpPr>
              <a:xfrm>
                <a:off x="13986647" y="2119889"/>
                <a:ext cx="2117773" cy="306996"/>
                <a:chOff x="5894388" y="1525332"/>
                <a:chExt cx="2153857" cy="346919"/>
              </a:xfrm>
              <a:solidFill>
                <a:srgbClr val="C00000"/>
              </a:solidFill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FA685BB-85A4-4406-A64C-2F31C52A880A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5144472F-A6DE-422E-A9E8-3448EB2FAE6D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C0C378D1-0DEA-4001-A31C-1E389B72D4FD}"/>
                    </a:ext>
                  </a:extLst>
                </p:cNvPr>
                <p:cNvSpPr/>
                <p:nvPr/>
              </p:nvSpPr>
              <p:spPr>
                <a:xfrm>
                  <a:off x="6815203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E4461BAF-2351-4C13-B796-A1A66B4791A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CECD0848-07F9-42B9-8584-A79E99D843F3}"/>
                    </a:ext>
                  </a:extLst>
                </p:cNvPr>
                <p:cNvSpPr/>
                <p:nvPr/>
              </p:nvSpPr>
              <p:spPr>
                <a:xfrm>
                  <a:off x="7736017" y="1525332"/>
                  <a:ext cx="312228" cy="3469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13960385" y="1783774"/>
                <a:ext cx="1312702" cy="35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장비 </a:t>
                </a:r>
                <a:r>
                  <a:rPr lang="ko-KR" altLang="en-US" sz="1300" dirty="0" err="1"/>
                  <a:t>소지창</a:t>
                </a:r>
                <a:endParaRPr lang="ko-KR" altLang="en-US" sz="1300" dirty="0"/>
              </a:p>
            </p:txBody>
          </p:sp>
        </p:grpSp>
        <p:sp>
          <p:nvSpPr>
            <p:cNvPr id="84" name="직사각형 83"/>
            <p:cNvSpPr/>
            <p:nvPr/>
          </p:nvSpPr>
          <p:spPr>
            <a:xfrm>
              <a:off x="4172818" y="2303680"/>
              <a:ext cx="360000" cy="36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600200" y="107068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캐릭터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313507" y="1375621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082818" y="1375621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000" dirty="0">
                  <a:solidFill>
                    <a:schemeClr val="tx1"/>
                  </a:solidFill>
                </a:rPr>
                <a:t>2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560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F63C5B-CF84-4A74-9EBA-8997ACBA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259952-E40F-483C-809D-D17E25F4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파츠 제작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332532-72BB-4424-9769-41AE786ADCB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7A0D58-B6F1-4994-8AE5-B5D53B5D73E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600200" y="1076325"/>
            <a:ext cx="5040000" cy="2520000"/>
            <a:chOff x="1600200" y="1076325"/>
            <a:chExt cx="5040000" cy="2520000"/>
          </a:xfrm>
        </p:grpSpPr>
        <p:sp>
          <p:nvSpPr>
            <p:cNvPr id="8" name="직사각형 7"/>
            <p:cNvSpPr/>
            <p:nvPr/>
          </p:nvSpPr>
          <p:spPr>
            <a:xfrm>
              <a:off x="1600200" y="1076325"/>
              <a:ext cx="504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69910" y="1257300"/>
              <a:ext cx="1440000" cy="14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65709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재료</a:t>
              </a:r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717135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재료</a:t>
              </a:r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88856" y="1774350"/>
              <a:ext cx="540000" cy="540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재료</a:t>
              </a:r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563701" y="2609850"/>
              <a:ext cx="846868" cy="314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제작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338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35E98-D7BE-4C8C-897E-57D90630A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CAC13DA-CCB6-4DBC-B7A7-1915DF46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로비화면</a:t>
            </a:r>
            <a:r>
              <a:rPr lang="en-US" altLang="ko-KR" dirty="0"/>
              <a:t>, </a:t>
            </a:r>
            <a:r>
              <a:rPr lang="ko-KR" altLang="en-US" dirty="0"/>
              <a:t>파티화면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하단에 플레이어의 선택 창을 배치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버튼을 누르면 각각의 화면으로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중앙에 캐릭터를 배치 함으로 내가 플레이 하는 캐릭터의 모습을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상단에 </a:t>
            </a:r>
            <a:r>
              <a:rPr lang="ko-KR" altLang="en-US" dirty="0" err="1"/>
              <a:t>정보창을</a:t>
            </a:r>
            <a:r>
              <a:rPr lang="ko-KR" altLang="en-US" dirty="0"/>
              <a:t> 배치 하여 플레이어의 정보를 표기한다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파티 화면에서 하단에 유저가 소유한 캐릭터의 모습을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캐릭터를 선택하고 중간에 선택을 하면 하단의 캐릭터가 중단에 배치가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진형 버튼을 누르면 진형을 불러오고 저장 버튼을 누르면 진형이 저장된다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567333" y="1078043"/>
            <a:ext cx="5007751" cy="2532851"/>
            <a:chOff x="975082" y="717589"/>
            <a:chExt cx="4569605" cy="2568047"/>
          </a:xfrm>
        </p:grpSpPr>
        <p:grpSp>
          <p:nvGrpSpPr>
            <p:cNvPr id="5" name="그룹 4"/>
            <p:cNvGrpSpPr/>
            <p:nvPr/>
          </p:nvGrpSpPr>
          <p:grpSpPr>
            <a:xfrm>
              <a:off x="975082" y="717589"/>
              <a:ext cx="4569605" cy="2568047"/>
              <a:chOff x="2163721" y="719544"/>
              <a:chExt cx="5213744" cy="293004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163721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732239" y="3071293"/>
                <a:ext cx="645225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전장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163721" y="3071293"/>
                <a:ext cx="645225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파티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808946" y="3071293"/>
                <a:ext cx="645225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파츠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454170" y="3071293"/>
                <a:ext cx="645225" cy="5760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강화</a:t>
                </a: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491880" y="719545"/>
              <a:ext cx="914400" cy="26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재화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820511" y="719545"/>
              <a:ext cx="914400" cy="26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행동력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30895" y="719545"/>
              <a:ext cx="813792" cy="266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ysClr val="windowText" lastClr="000000"/>
                  </a:solidFill>
                </a:rPr>
                <a:t>옵션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D6A63ED-E05C-47D6-844D-3DBDC6E4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82" y="1768327"/>
            <a:ext cx="1280310" cy="115227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D6A63ED-E05C-47D6-844D-3DBDC6E4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72" y="1768327"/>
            <a:ext cx="1280310" cy="115227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D6A63ED-E05C-47D6-844D-3DBDC6E4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62" y="1768327"/>
            <a:ext cx="1280310" cy="115227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D6A63ED-E05C-47D6-844D-3DBDC6E4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52" y="1768327"/>
            <a:ext cx="1280310" cy="1152279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D6A63ED-E05C-47D6-844D-3DBDC6E4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41" y="1768327"/>
            <a:ext cx="1280310" cy="1152279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607381" y="3814517"/>
            <a:ext cx="4968672" cy="2555317"/>
            <a:chOff x="1607381" y="3814517"/>
            <a:chExt cx="4968672" cy="2555317"/>
          </a:xfrm>
        </p:grpSpPr>
        <p:sp>
          <p:nvSpPr>
            <p:cNvPr id="20" name="직사각형 19"/>
            <p:cNvSpPr/>
            <p:nvPr/>
          </p:nvSpPr>
          <p:spPr>
            <a:xfrm>
              <a:off x="1607381" y="3814517"/>
              <a:ext cx="4968672" cy="25553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288887" y="3814517"/>
              <a:ext cx="1001510" cy="2626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재화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474927" y="3814517"/>
              <a:ext cx="1001510" cy="2626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행동력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684735" y="3814517"/>
              <a:ext cx="891318" cy="2626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ysClr val="windowText" lastClr="000000"/>
                  </a:solidFill>
                </a:rPr>
                <a:t>옵션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615397" y="5863181"/>
              <a:ext cx="4959686" cy="50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687889" y="5923268"/>
              <a:ext cx="423434" cy="381090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236176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784463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332750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881037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429324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977610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525897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074180" y="5923268"/>
              <a:ext cx="423434" cy="381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ysClr val="windowText" lastClr="000000"/>
                  </a:solidFill>
                </a:rPr>
                <a:t>I</a:t>
              </a:r>
              <a:endParaRPr lang="ko-KR" altLang="en-US" sz="21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5" b="63221" l="46000" r="53556">
                          <a14:foregroundMark x1="49111" y1="38767" x2="49111" y2="38767"/>
                          <a14:foregroundMark x1="48333" y1="63221" x2="48333" y2="632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02" t="34914" r="47625" b="55727"/>
            <a:stretch/>
          </p:blipFill>
          <p:spPr>
            <a:xfrm>
              <a:off x="1687889" y="5889078"/>
              <a:ext cx="409044" cy="403459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627736" y="381451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파티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6" t="5085" r="18440" b="68902"/>
            <a:stretch/>
          </p:blipFill>
          <p:spPr>
            <a:xfrm>
              <a:off x="2236176" y="5934840"/>
              <a:ext cx="419100" cy="3765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2798596" y="5934840"/>
              <a:ext cx="419100" cy="37656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3335616" y="5934840"/>
              <a:ext cx="419100" cy="37656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3885336" y="5934840"/>
              <a:ext cx="419100" cy="37656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4435056" y="5934840"/>
              <a:ext cx="419100" cy="376561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4984776" y="5934840"/>
              <a:ext cx="419100" cy="376561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5085" r="17643" b="68902"/>
            <a:stretch/>
          </p:blipFill>
          <p:spPr>
            <a:xfrm>
              <a:off x="6084213" y="5934840"/>
              <a:ext cx="419100" cy="376561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6" t="5085" r="18440" b="68902"/>
            <a:stretch/>
          </p:blipFill>
          <p:spPr>
            <a:xfrm>
              <a:off x="5534496" y="5934840"/>
              <a:ext cx="419100" cy="376561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1842684" y="4158506"/>
              <a:ext cx="2162592" cy="1620000"/>
              <a:chOff x="-4251954" y="3486677"/>
              <a:chExt cx="2162592" cy="162000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-4251954" y="3486677"/>
                <a:ext cx="2162592" cy="1620000"/>
                <a:chOff x="-4277224" y="3472175"/>
                <a:chExt cx="2162592" cy="1620000"/>
              </a:xfrm>
            </p:grpSpPr>
            <p:sp>
              <p:nvSpPr>
                <p:cNvPr id="84" name="순서도: 처리 83"/>
                <p:cNvSpPr/>
                <p:nvPr/>
              </p:nvSpPr>
              <p:spPr>
                <a:xfrm>
                  <a:off x="-2654632" y="455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순서도: 처리 84"/>
                <p:cNvSpPr/>
                <p:nvPr/>
              </p:nvSpPr>
              <p:spPr>
                <a:xfrm>
                  <a:off x="-2654632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순서도: 처리 89"/>
                <p:cNvSpPr/>
                <p:nvPr/>
              </p:nvSpPr>
              <p:spPr>
                <a:xfrm>
                  <a:off x="-2654632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순서도: 처리 92"/>
                <p:cNvSpPr/>
                <p:nvPr/>
              </p:nvSpPr>
              <p:spPr>
                <a:xfrm>
                  <a:off x="-4277224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순서도: 처리 93"/>
                <p:cNvSpPr/>
                <p:nvPr/>
              </p:nvSpPr>
              <p:spPr>
                <a:xfrm>
                  <a:off x="-4277224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순서도: 처리 94"/>
                <p:cNvSpPr/>
                <p:nvPr/>
              </p:nvSpPr>
              <p:spPr>
                <a:xfrm>
                  <a:off x="-3734632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순서도: 처리 95"/>
                <p:cNvSpPr/>
                <p:nvPr/>
              </p:nvSpPr>
              <p:spPr>
                <a:xfrm>
                  <a:off x="-3194632" y="455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순서도: 처리 96"/>
                <p:cNvSpPr/>
                <p:nvPr/>
              </p:nvSpPr>
              <p:spPr>
                <a:xfrm>
                  <a:off x="-3734632" y="401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순서도: 처리 97"/>
                <p:cNvSpPr/>
                <p:nvPr/>
              </p:nvSpPr>
              <p:spPr>
                <a:xfrm>
                  <a:off x="-3194632" y="401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순서도: 처리 98"/>
                <p:cNvSpPr/>
                <p:nvPr/>
              </p:nvSpPr>
              <p:spPr>
                <a:xfrm>
                  <a:off x="-4277224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순서도: 처리 99"/>
                <p:cNvSpPr/>
                <p:nvPr/>
              </p:nvSpPr>
              <p:spPr>
                <a:xfrm>
                  <a:off x="-3734632" y="3472175"/>
                  <a:ext cx="540000" cy="540000"/>
                </a:xfrm>
                <a:prstGeom prst="flowChartProcess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순서도: 처리 100"/>
                <p:cNvSpPr/>
                <p:nvPr/>
              </p:nvSpPr>
              <p:spPr>
                <a:xfrm>
                  <a:off x="-3194632" y="3472175"/>
                  <a:ext cx="540000" cy="54000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D6A63ED-E05C-47D6-844D-3DBDC6E48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242718" y="4048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FD6A63ED-E05C-47D6-844D-3DBDC6E48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4632" y="350040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D6A63ED-E05C-47D6-844D-3DBDC6E48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34632" y="3523621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D6A63ED-E05C-47D6-844D-3DBDC6E48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44632" y="4084175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D6A63ED-E05C-47D6-844D-3DBDC6E48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14632" y="4077118"/>
                <a:ext cx="520000" cy="468000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FD6A63ED-E05C-47D6-844D-3DBDC6E48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40471" y="4588175"/>
                <a:ext cx="520000" cy="468000"/>
              </a:xfrm>
              <a:prstGeom prst="rect">
                <a:avLst/>
              </a:prstGeom>
            </p:spPr>
          </p:pic>
        </p:grp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FD6A63ED-E05C-47D6-844D-3DBDC6E48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74" y="1807388"/>
            <a:ext cx="1280000" cy="1152000"/>
          </a:xfrm>
          <a:prstGeom prst="rect">
            <a:avLst/>
          </a:prstGeo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DD3173F-F361-4F6F-AC67-A44CD175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36574"/>
              </p:ext>
            </p:extLst>
          </p:nvPr>
        </p:nvGraphicFramePr>
        <p:xfrm>
          <a:off x="5047887" y="4220947"/>
          <a:ext cx="12960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45171514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65959739"/>
                    </a:ext>
                  </a:extLst>
                </a:gridCol>
              </a:tblGrid>
              <a:tr h="2179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진형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87847"/>
                  </a:ext>
                </a:extLst>
              </a:tr>
              <a:tr h="21794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진형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07721"/>
                  </a:ext>
                </a:extLst>
              </a:tr>
              <a:tr h="21794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진형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저장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019785"/>
                  </a:ext>
                </a:extLst>
              </a:tr>
              <a:tr h="21794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진형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저장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49840"/>
                  </a:ext>
                </a:extLst>
              </a:tr>
              <a:tr h="217946"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진형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저장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176934"/>
                  </a:ext>
                </a:extLst>
              </a:tr>
            </a:tbl>
          </a:graphicData>
        </a:graphic>
      </p:graphicFrame>
      <p:cxnSp>
        <p:nvCxnSpPr>
          <p:cNvPr id="21" name="직선 연결선 20"/>
          <p:cNvCxnSpPr/>
          <p:nvPr/>
        </p:nvCxnSpPr>
        <p:spPr>
          <a:xfrm>
            <a:off x="1520790" y="3120617"/>
            <a:ext cx="52200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1520790" y="1342721"/>
            <a:ext cx="52200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530415" y="5864639"/>
            <a:ext cx="52200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530415" y="4086743"/>
            <a:ext cx="52200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010400" y="57092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4684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진입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지도를 보여주며 각 단계를 징검다리 형태로 연결하여 난이도의 수준을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단계를 선택하면 </a:t>
            </a:r>
            <a:r>
              <a:rPr lang="ko-KR" altLang="en-US" dirty="0" err="1"/>
              <a:t>던전의</a:t>
            </a:r>
            <a:r>
              <a:rPr lang="ko-KR" altLang="en-US" dirty="0"/>
              <a:t> </a:t>
            </a:r>
            <a:r>
              <a:rPr lang="ko-KR" altLang="en-US" dirty="0" err="1"/>
              <a:t>보상정보을</a:t>
            </a:r>
            <a:r>
              <a:rPr lang="ko-KR" altLang="en-US" dirty="0"/>
              <a:t> 표기한다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선택된 </a:t>
            </a:r>
            <a:r>
              <a:rPr lang="ko-KR" altLang="en-US" dirty="0" err="1"/>
              <a:t>던전</a:t>
            </a:r>
            <a:r>
              <a:rPr lang="ko-KR" altLang="en-US" dirty="0"/>
              <a:t> 위에 캐릭터를 놓아 </a:t>
            </a:r>
            <a:r>
              <a:rPr lang="ko-KR" altLang="en-US" dirty="0" err="1"/>
              <a:t>직관성을</a:t>
            </a:r>
            <a:r>
              <a:rPr lang="ko-KR" altLang="en-US" dirty="0"/>
              <a:t> 높인다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진입 버튼을 누르면 전투화면으로 들어간다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행동력은</a:t>
            </a:r>
            <a:r>
              <a:rPr lang="ko-KR" altLang="en-US" dirty="0"/>
              <a:t> 전투시작을 누르면 감소된다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화면의 좌측에 파티에 설정된 진형이 표시가 되고 우측에 적군의 진형이 표시가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교체 버튼을 누르면 파티 창이 나타나고 진형 불러오기 버튼을 누르면 저장된 진형의 리스트가 나타난다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607381" y="1071317"/>
            <a:ext cx="4968672" cy="2555317"/>
            <a:chOff x="6576053" y="836713"/>
            <a:chExt cx="4968672" cy="2555317"/>
          </a:xfrm>
        </p:grpSpPr>
        <p:grpSp>
          <p:nvGrpSpPr>
            <p:cNvPr id="5" name="그룹 4"/>
            <p:cNvGrpSpPr/>
            <p:nvPr/>
          </p:nvGrpSpPr>
          <p:grpSpPr>
            <a:xfrm>
              <a:off x="6576053" y="836713"/>
              <a:ext cx="4968672" cy="2555317"/>
              <a:chOff x="971600" y="697260"/>
              <a:chExt cx="4536504" cy="2592288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71600" y="697260"/>
                <a:ext cx="4536504" cy="2592288"/>
                <a:chOff x="2163721" y="719544"/>
                <a:chExt cx="5213744" cy="2930044"/>
              </a:xfrm>
            </p:grpSpPr>
            <p:sp>
              <p:nvSpPr>
                <p:cNvPr id="11" name="직사각형 10"/>
                <p:cNvSpPr/>
                <p:nvPr/>
              </p:nvSpPr>
              <p:spPr>
                <a:xfrm>
                  <a:off x="2163721" y="719544"/>
                  <a:ext cx="5213744" cy="29300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411760" y="13453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1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3275360" y="25264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2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4249701" y="15253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3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5076056" y="25264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4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6012160" y="1689074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5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2771360" y="184933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957720" y="210307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3095360" y="230540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779360" y="243643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942520" y="220586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4176593" y="202933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663701" y="201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4843416" y="221874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4986056" y="23952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5580056" y="24852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5760056" y="2330830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5940056" y="217442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6521526" y="214732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6701241" y="235442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6843881" y="253094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131269" y="1151150"/>
                  <a:ext cx="2169973" cy="19923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382056" y="1611275"/>
                  <a:ext cx="468000" cy="467999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989163" y="1611275"/>
                  <a:ext cx="468000" cy="467999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6596267" y="1611275"/>
                  <a:ext cx="468000" cy="467999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850056" y="2713680"/>
                  <a:ext cx="851186" cy="35760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/>
                    <a:t>진입</a:t>
                  </a:r>
                </a:p>
              </p:txBody>
            </p:sp>
          </p:grpSp>
          <p:sp>
            <p:nvSpPr>
              <p:cNvPr id="8" name="직사각형 7"/>
              <p:cNvSpPr/>
              <p:nvPr/>
            </p:nvSpPr>
            <p:spPr>
              <a:xfrm>
                <a:off x="3419872" y="697260"/>
                <a:ext cx="914400" cy="26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재화</a:t>
                </a: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697260"/>
                <a:ext cx="914400" cy="26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</a:rPr>
                  <a:t>행동력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694312" y="697260"/>
                <a:ext cx="813792" cy="26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ysClr val="windowText" lastClr="000000"/>
                    </a:solidFill>
                  </a:rPr>
                  <a:t>옵션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6A63ED-E05C-47D6-844D-3DBDC6E4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888" y="1739021"/>
              <a:ext cx="916239" cy="824615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1610341" y="3979496"/>
            <a:ext cx="5040000" cy="252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8E871B4-8FB6-4198-B08D-D06BF701DCEB}"/>
              </a:ext>
            </a:extLst>
          </p:cNvPr>
          <p:cNvGrpSpPr/>
          <p:nvPr/>
        </p:nvGrpSpPr>
        <p:grpSpPr>
          <a:xfrm>
            <a:off x="1816750" y="4074544"/>
            <a:ext cx="2162592" cy="1620000"/>
            <a:chOff x="-3491329" y="3486677"/>
            <a:chExt cx="2162592" cy="162000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521A953-CAA9-4734-8936-F2C903C774FB}"/>
                </a:ext>
              </a:extLst>
            </p:cNvPr>
            <p:cNvGrpSpPr/>
            <p:nvPr/>
          </p:nvGrpSpPr>
          <p:grpSpPr>
            <a:xfrm>
              <a:off x="-3491329" y="3486677"/>
              <a:ext cx="2162592" cy="1620000"/>
              <a:chOff x="-3516599" y="3472175"/>
              <a:chExt cx="2162592" cy="1620000"/>
            </a:xfrm>
          </p:grpSpPr>
          <p:sp>
            <p:nvSpPr>
              <p:cNvPr id="108" name="순서도: 처리 107">
                <a:extLst>
                  <a:ext uri="{FF2B5EF4-FFF2-40B4-BE49-F238E27FC236}">
                    <a16:creationId xmlns:a16="http://schemas.microsoft.com/office/drawing/2014/main" id="{8EFC453C-8821-4175-A659-68C913797F48}"/>
                  </a:ext>
                </a:extLst>
              </p:cNvPr>
              <p:cNvSpPr/>
              <p:nvPr/>
            </p:nvSpPr>
            <p:spPr>
              <a:xfrm>
                <a:off x="-1894007" y="455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순서도: 처리 108">
                <a:extLst>
                  <a:ext uri="{FF2B5EF4-FFF2-40B4-BE49-F238E27FC236}">
                    <a16:creationId xmlns:a16="http://schemas.microsoft.com/office/drawing/2014/main" id="{1403B5AD-AFBB-46CE-97E0-CC1C4F268E45}"/>
                  </a:ext>
                </a:extLst>
              </p:cNvPr>
              <p:cNvSpPr/>
              <p:nvPr/>
            </p:nvSpPr>
            <p:spPr>
              <a:xfrm>
                <a:off x="-189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순서도: 처리 109">
                <a:extLst>
                  <a:ext uri="{FF2B5EF4-FFF2-40B4-BE49-F238E27FC236}">
                    <a16:creationId xmlns:a16="http://schemas.microsoft.com/office/drawing/2014/main" id="{FF380469-CF6C-486E-94A1-EDDBEC4C73CB}"/>
                  </a:ext>
                </a:extLst>
              </p:cNvPr>
              <p:cNvSpPr/>
              <p:nvPr/>
            </p:nvSpPr>
            <p:spPr>
              <a:xfrm>
                <a:off x="-189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순서도: 처리 110">
                <a:extLst>
                  <a:ext uri="{FF2B5EF4-FFF2-40B4-BE49-F238E27FC236}">
                    <a16:creationId xmlns:a16="http://schemas.microsoft.com/office/drawing/2014/main" id="{B5CEF3F7-3E55-471F-8F42-C4F0A4FC4C08}"/>
                  </a:ext>
                </a:extLst>
              </p:cNvPr>
              <p:cNvSpPr/>
              <p:nvPr/>
            </p:nvSpPr>
            <p:spPr>
              <a:xfrm>
                <a:off x="-3516599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순서도: 처리 111">
                <a:extLst>
                  <a:ext uri="{FF2B5EF4-FFF2-40B4-BE49-F238E27FC236}">
                    <a16:creationId xmlns:a16="http://schemas.microsoft.com/office/drawing/2014/main" id="{E2B6E14A-F755-437C-8C5C-5D2DC0EF41C7}"/>
                  </a:ext>
                </a:extLst>
              </p:cNvPr>
              <p:cNvSpPr/>
              <p:nvPr/>
            </p:nvSpPr>
            <p:spPr>
              <a:xfrm>
                <a:off x="-3516599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순서도: 처리 112">
                <a:extLst>
                  <a:ext uri="{FF2B5EF4-FFF2-40B4-BE49-F238E27FC236}">
                    <a16:creationId xmlns:a16="http://schemas.microsoft.com/office/drawing/2014/main" id="{17868E24-387D-4C9C-B53A-923ACED1BBEF}"/>
                  </a:ext>
                </a:extLst>
              </p:cNvPr>
              <p:cNvSpPr/>
              <p:nvPr/>
            </p:nvSpPr>
            <p:spPr>
              <a:xfrm>
                <a:off x="-297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순서도: 처리 113">
                <a:extLst>
                  <a:ext uri="{FF2B5EF4-FFF2-40B4-BE49-F238E27FC236}">
                    <a16:creationId xmlns:a16="http://schemas.microsoft.com/office/drawing/2014/main" id="{D6752006-11FE-4098-BE2E-6F2F5AEA73B5}"/>
                  </a:ext>
                </a:extLst>
              </p:cNvPr>
              <p:cNvSpPr/>
              <p:nvPr/>
            </p:nvSpPr>
            <p:spPr>
              <a:xfrm>
                <a:off x="-243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순서도: 처리 114">
                <a:extLst>
                  <a:ext uri="{FF2B5EF4-FFF2-40B4-BE49-F238E27FC236}">
                    <a16:creationId xmlns:a16="http://schemas.microsoft.com/office/drawing/2014/main" id="{1A9583E4-D610-4AD5-A350-178D68E4B2A2}"/>
                  </a:ext>
                </a:extLst>
              </p:cNvPr>
              <p:cNvSpPr/>
              <p:nvPr/>
            </p:nvSpPr>
            <p:spPr>
              <a:xfrm>
                <a:off x="-297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순서도: 처리 115">
                <a:extLst>
                  <a:ext uri="{FF2B5EF4-FFF2-40B4-BE49-F238E27FC236}">
                    <a16:creationId xmlns:a16="http://schemas.microsoft.com/office/drawing/2014/main" id="{C2F760F4-6D28-4AC6-AE3D-E9FED1D81FBC}"/>
                  </a:ext>
                </a:extLst>
              </p:cNvPr>
              <p:cNvSpPr/>
              <p:nvPr/>
            </p:nvSpPr>
            <p:spPr>
              <a:xfrm>
                <a:off x="-2434007" y="401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순서도: 처리 116">
                <a:extLst>
                  <a:ext uri="{FF2B5EF4-FFF2-40B4-BE49-F238E27FC236}">
                    <a16:creationId xmlns:a16="http://schemas.microsoft.com/office/drawing/2014/main" id="{C1928271-5377-48F2-A027-032A74457649}"/>
                  </a:ext>
                </a:extLst>
              </p:cNvPr>
              <p:cNvSpPr/>
              <p:nvPr/>
            </p:nvSpPr>
            <p:spPr>
              <a:xfrm>
                <a:off x="-3516599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순서도: 처리 117">
                <a:extLst>
                  <a:ext uri="{FF2B5EF4-FFF2-40B4-BE49-F238E27FC236}">
                    <a16:creationId xmlns:a16="http://schemas.microsoft.com/office/drawing/2014/main" id="{EBD4AE47-AAFE-4F26-82D8-B9E10AF9D8B1}"/>
                  </a:ext>
                </a:extLst>
              </p:cNvPr>
              <p:cNvSpPr/>
              <p:nvPr/>
            </p:nvSpPr>
            <p:spPr>
              <a:xfrm>
                <a:off x="-2974007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순서도: 처리 118">
                <a:extLst>
                  <a:ext uri="{FF2B5EF4-FFF2-40B4-BE49-F238E27FC236}">
                    <a16:creationId xmlns:a16="http://schemas.microsoft.com/office/drawing/2014/main" id="{D1AF9649-E676-4D72-A6B6-A0543E942C7E}"/>
                  </a:ext>
                </a:extLst>
              </p:cNvPr>
              <p:cNvSpPr/>
              <p:nvPr/>
            </p:nvSpPr>
            <p:spPr>
              <a:xfrm>
                <a:off x="-243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4D2824C-4A5B-43DE-8057-EC621EFA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093" y="4048175"/>
              <a:ext cx="520000" cy="46800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5FA6AC1-E8F2-4081-A6B5-B7F46CE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14007" y="3500405"/>
              <a:ext cx="520000" cy="468000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55140F9-1BC1-47B1-BEE2-A2333039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4007" y="3523621"/>
              <a:ext cx="520000" cy="468000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A50E54A-C516-49B8-A851-D7BF0760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07" y="4084175"/>
              <a:ext cx="520000" cy="468000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5010B30-9EDF-4F7D-BBD3-45A3C6C6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4007" y="4077118"/>
              <a:ext cx="520000" cy="468000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D30484B-D62B-4713-B904-95F8C433B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9846" y="4588175"/>
              <a:ext cx="520000" cy="468000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BE12F4AC-D957-42AC-9C50-895E5F64429C}"/>
              </a:ext>
            </a:extLst>
          </p:cNvPr>
          <p:cNvGrpSpPr/>
          <p:nvPr/>
        </p:nvGrpSpPr>
        <p:grpSpPr>
          <a:xfrm>
            <a:off x="4301791" y="4074544"/>
            <a:ext cx="2162592" cy="1620000"/>
            <a:chOff x="4130341" y="4294376"/>
            <a:chExt cx="2162592" cy="162000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B3D0C262-341A-46BD-B2B1-76DBFCE6081D}"/>
                </a:ext>
              </a:extLst>
            </p:cNvPr>
            <p:cNvGrpSpPr/>
            <p:nvPr/>
          </p:nvGrpSpPr>
          <p:grpSpPr>
            <a:xfrm>
              <a:off x="4130341" y="4294376"/>
              <a:ext cx="2162592" cy="1620000"/>
              <a:chOff x="-3516599" y="3472175"/>
              <a:chExt cx="2162592" cy="1620000"/>
            </a:xfrm>
          </p:grpSpPr>
          <p:sp>
            <p:nvSpPr>
              <p:cNvPr id="128" name="순서도: 처리 127">
                <a:extLst>
                  <a:ext uri="{FF2B5EF4-FFF2-40B4-BE49-F238E27FC236}">
                    <a16:creationId xmlns:a16="http://schemas.microsoft.com/office/drawing/2014/main" id="{B8226909-98E8-458B-A04C-8BEEAAD84539}"/>
                  </a:ext>
                </a:extLst>
              </p:cNvPr>
              <p:cNvSpPr/>
              <p:nvPr/>
            </p:nvSpPr>
            <p:spPr>
              <a:xfrm>
                <a:off x="-1894007" y="455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순서도: 처리 128">
                <a:extLst>
                  <a:ext uri="{FF2B5EF4-FFF2-40B4-BE49-F238E27FC236}">
                    <a16:creationId xmlns:a16="http://schemas.microsoft.com/office/drawing/2014/main" id="{FFEC9971-F422-4525-8940-F1A72538BE45}"/>
                  </a:ext>
                </a:extLst>
              </p:cNvPr>
              <p:cNvSpPr/>
              <p:nvPr/>
            </p:nvSpPr>
            <p:spPr>
              <a:xfrm>
                <a:off x="-189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순서도: 처리 129">
                <a:extLst>
                  <a:ext uri="{FF2B5EF4-FFF2-40B4-BE49-F238E27FC236}">
                    <a16:creationId xmlns:a16="http://schemas.microsoft.com/office/drawing/2014/main" id="{6EB2F820-BEF7-4EBC-8863-E1CA8E4E4F07}"/>
                  </a:ext>
                </a:extLst>
              </p:cNvPr>
              <p:cNvSpPr/>
              <p:nvPr/>
            </p:nvSpPr>
            <p:spPr>
              <a:xfrm>
                <a:off x="-189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순서도: 처리 130">
                <a:extLst>
                  <a:ext uri="{FF2B5EF4-FFF2-40B4-BE49-F238E27FC236}">
                    <a16:creationId xmlns:a16="http://schemas.microsoft.com/office/drawing/2014/main" id="{E4ABB37F-4067-4FF6-BEBD-AADD8CA76EE7}"/>
                  </a:ext>
                </a:extLst>
              </p:cNvPr>
              <p:cNvSpPr/>
              <p:nvPr/>
            </p:nvSpPr>
            <p:spPr>
              <a:xfrm>
                <a:off x="-3516599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순서도: 처리 131">
                <a:extLst>
                  <a:ext uri="{FF2B5EF4-FFF2-40B4-BE49-F238E27FC236}">
                    <a16:creationId xmlns:a16="http://schemas.microsoft.com/office/drawing/2014/main" id="{D78539F4-EC60-476D-ACB3-5F069D7D1037}"/>
                  </a:ext>
                </a:extLst>
              </p:cNvPr>
              <p:cNvSpPr/>
              <p:nvPr/>
            </p:nvSpPr>
            <p:spPr>
              <a:xfrm>
                <a:off x="-3516599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순서도: 처리 132">
                <a:extLst>
                  <a:ext uri="{FF2B5EF4-FFF2-40B4-BE49-F238E27FC236}">
                    <a16:creationId xmlns:a16="http://schemas.microsoft.com/office/drawing/2014/main" id="{4F462AE2-C10E-462C-A4F4-61C01C2373EE}"/>
                  </a:ext>
                </a:extLst>
              </p:cNvPr>
              <p:cNvSpPr/>
              <p:nvPr/>
            </p:nvSpPr>
            <p:spPr>
              <a:xfrm>
                <a:off x="-297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순서도: 처리 133">
                <a:extLst>
                  <a:ext uri="{FF2B5EF4-FFF2-40B4-BE49-F238E27FC236}">
                    <a16:creationId xmlns:a16="http://schemas.microsoft.com/office/drawing/2014/main" id="{FF1B9A48-7140-4CDE-9A0C-41E37E6FF7C3}"/>
                  </a:ext>
                </a:extLst>
              </p:cNvPr>
              <p:cNvSpPr/>
              <p:nvPr/>
            </p:nvSpPr>
            <p:spPr>
              <a:xfrm>
                <a:off x="-243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순서도: 처리 134">
                <a:extLst>
                  <a:ext uri="{FF2B5EF4-FFF2-40B4-BE49-F238E27FC236}">
                    <a16:creationId xmlns:a16="http://schemas.microsoft.com/office/drawing/2014/main" id="{55D268D3-13C3-4554-8E49-61F4185E120A}"/>
                  </a:ext>
                </a:extLst>
              </p:cNvPr>
              <p:cNvSpPr/>
              <p:nvPr/>
            </p:nvSpPr>
            <p:spPr>
              <a:xfrm>
                <a:off x="-297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순서도: 처리 135">
                <a:extLst>
                  <a:ext uri="{FF2B5EF4-FFF2-40B4-BE49-F238E27FC236}">
                    <a16:creationId xmlns:a16="http://schemas.microsoft.com/office/drawing/2014/main" id="{19D59676-0162-47CB-A4DF-D7207EFCB12A}"/>
                  </a:ext>
                </a:extLst>
              </p:cNvPr>
              <p:cNvSpPr/>
              <p:nvPr/>
            </p:nvSpPr>
            <p:spPr>
              <a:xfrm>
                <a:off x="-2434007" y="401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순서도: 처리 136">
                <a:extLst>
                  <a:ext uri="{FF2B5EF4-FFF2-40B4-BE49-F238E27FC236}">
                    <a16:creationId xmlns:a16="http://schemas.microsoft.com/office/drawing/2014/main" id="{71522B32-D47D-4A92-8AD6-EDAE9031EEC2}"/>
                  </a:ext>
                </a:extLst>
              </p:cNvPr>
              <p:cNvSpPr/>
              <p:nvPr/>
            </p:nvSpPr>
            <p:spPr>
              <a:xfrm>
                <a:off x="-3516599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순서도: 처리 137">
                <a:extLst>
                  <a:ext uri="{FF2B5EF4-FFF2-40B4-BE49-F238E27FC236}">
                    <a16:creationId xmlns:a16="http://schemas.microsoft.com/office/drawing/2014/main" id="{03590BA8-C571-4C61-81B4-72738C492E37}"/>
                  </a:ext>
                </a:extLst>
              </p:cNvPr>
              <p:cNvSpPr/>
              <p:nvPr/>
            </p:nvSpPr>
            <p:spPr>
              <a:xfrm>
                <a:off x="-2974007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순서도: 처리 138">
                <a:extLst>
                  <a:ext uri="{FF2B5EF4-FFF2-40B4-BE49-F238E27FC236}">
                    <a16:creationId xmlns:a16="http://schemas.microsoft.com/office/drawing/2014/main" id="{8053B80C-A777-452D-B303-2B13F14572C7}"/>
                  </a:ext>
                </a:extLst>
              </p:cNvPr>
              <p:cNvSpPr/>
              <p:nvPr/>
            </p:nvSpPr>
            <p:spPr>
              <a:xfrm>
                <a:off x="-243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1" name="그림 140" descr="그리기이(가) 표시된 사진&#10;&#10;자동 생성된 설명">
              <a:extLst>
                <a:ext uri="{FF2B5EF4-FFF2-40B4-BE49-F238E27FC236}">
                  <a16:creationId xmlns:a16="http://schemas.microsoft.com/office/drawing/2014/main" id="{97FD8E0F-C755-401A-BC91-FB1373D6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933" y="4916777"/>
              <a:ext cx="360000" cy="360000"/>
            </a:xfrm>
            <a:prstGeom prst="rect">
              <a:avLst/>
            </a:prstGeom>
          </p:spPr>
        </p:pic>
        <p:pic>
          <p:nvPicPr>
            <p:cNvPr id="142" name="그림 141" descr="그리기이(가) 표시된 사진&#10;&#10;자동 생성된 설명">
              <a:extLst>
                <a:ext uri="{FF2B5EF4-FFF2-40B4-BE49-F238E27FC236}">
                  <a16:creationId xmlns:a16="http://schemas.microsoft.com/office/drawing/2014/main" id="{430F991D-C339-4FDB-AA91-FFE6DA61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539" y="4916777"/>
              <a:ext cx="360000" cy="360000"/>
            </a:xfrm>
            <a:prstGeom prst="rect">
              <a:avLst/>
            </a:prstGeom>
          </p:spPr>
        </p:pic>
        <p:pic>
          <p:nvPicPr>
            <p:cNvPr id="143" name="그림 142" descr="그리기이(가) 표시된 사진&#10;&#10;자동 생성된 설명">
              <a:extLst>
                <a:ext uri="{FF2B5EF4-FFF2-40B4-BE49-F238E27FC236}">
                  <a16:creationId xmlns:a16="http://schemas.microsoft.com/office/drawing/2014/main" id="{945DF77C-51DA-44EB-A130-E23A72C61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758" y="4384376"/>
              <a:ext cx="360000" cy="360000"/>
            </a:xfrm>
            <a:prstGeom prst="rect">
              <a:avLst/>
            </a:prstGeom>
          </p:spPr>
        </p:pic>
        <p:pic>
          <p:nvPicPr>
            <p:cNvPr id="144" name="그림 143" descr="그리기이(가) 표시된 사진&#10;&#10;자동 생성된 설명">
              <a:extLst>
                <a:ext uri="{FF2B5EF4-FFF2-40B4-BE49-F238E27FC236}">
                  <a16:creationId xmlns:a16="http://schemas.microsoft.com/office/drawing/2014/main" id="{EACA7528-106B-4109-92F1-C4BB0FEE7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4384376"/>
              <a:ext cx="360000" cy="360000"/>
            </a:xfrm>
            <a:prstGeom prst="rect">
              <a:avLst/>
            </a:prstGeom>
          </p:spPr>
        </p:pic>
        <p:pic>
          <p:nvPicPr>
            <p:cNvPr id="145" name="그림 144" descr="그리기이(가) 표시된 사진&#10;&#10;자동 생성된 설명">
              <a:extLst>
                <a:ext uri="{FF2B5EF4-FFF2-40B4-BE49-F238E27FC236}">
                  <a16:creationId xmlns:a16="http://schemas.microsoft.com/office/drawing/2014/main" id="{C51D244C-E51C-4C61-8D6A-D885C900A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4916777"/>
              <a:ext cx="360000" cy="360000"/>
            </a:xfrm>
            <a:prstGeom prst="rect">
              <a:avLst/>
            </a:prstGeom>
          </p:spPr>
        </p:pic>
        <p:pic>
          <p:nvPicPr>
            <p:cNvPr id="146" name="그림 145" descr="그리기이(가) 표시된 사진&#10;&#10;자동 생성된 설명">
              <a:extLst>
                <a:ext uri="{FF2B5EF4-FFF2-40B4-BE49-F238E27FC236}">
                  <a16:creationId xmlns:a16="http://schemas.microsoft.com/office/drawing/2014/main" id="{EC56D125-5111-4E85-A986-D053AB9B5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5470851"/>
              <a:ext cx="360000" cy="360000"/>
            </a:xfrm>
            <a:prstGeom prst="rect">
              <a:avLst/>
            </a:prstGeom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0BDB35-0D50-4EC6-8128-165ABFF5A7A2}"/>
              </a:ext>
            </a:extLst>
          </p:cNvPr>
          <p:cNvSpPr/>
          <p:nvPr/>
        </p:nvSpPr>
        <p:spPr>
          <a:xfrm>
            <a:off x="1607381" y="6056212"/>
            <a:ext cx="126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교체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263090E-E1ED-4866-BC06-5CCFCB7D3E61}"/>
              </a:ext>
            </a:extLst>
          </p:cNvPr>
          <p:cNvSpPr/>
          <p:nvPr/>
        </p:nvSpPr>
        <p:spPr>
          <a:xfrm>
            <a:off x="3487597" y="6056212"/>
            <a:ext cx="126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진형 불러오기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4581EBB-EEC3-45B1-87FC-91D234D0998F}"/>
              </a:ext>
            </a:extLst>
          </p:cNvPr>
          <p:cNvSpPr/>
          <p:nvPr/>
        </p:nvSpPr>
        <p:spPr>
          <a:xfrm>
            <a:off x="5367813" y="6056212"/>
            <a:ext cx="126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전투 시작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C46F876-4948-4C02-A9B7-B64A439AEFBA}"/>
              </a:ext>
            </a:extLst>
          </p:cNvPr>
          <p:cNvSpPr/>
          <p:nvPr/>
        </p:nvSpPr>
        <p:spPr>
          <a:xfrm>
            <a:off x="1814158" y="4081194"/>
            <a:ext cx="2169421" cy="160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BAC48E4-3B6A-4524-A6E5-5EAFFC5394E8}"/>
              </a:ext>
            </a:extLst>
          </p:cNvPr>
          <p:cNvSpPr/>
          <p:nvPr/>
        </p:nvSpPr>
        <p:spPr>
          <a:xfrm>
            <a:off x="4282252" y="4081194"/>
            <a:ext cx="2169421" cy="160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32261"/>
              </p:ext>
            </p:extLst>
          </p:nvPr>
        </p:nvGraphicFramePr>
        <p:xfrm>
          <a:off x="6659306" y="5779656"/>
          <a:ext cx="156292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 된 아군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 된 적군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2" name="타원 171">
            <a:extLst>
              <a:ext uri="{FF2B5EF4-FFF2-40B4-BE49-F238E27FC236}">
                <a16:creationId xmlns:a16="http://schemas.microsoft.com/office/drawing/2014/main" id="{1DFF2739-8930-4D8D-8749-2B61D2D5AB8C}"/>
              </a:ext>
            </a:extLst>
          </p:cNvPr>
          <p:cNvSpPr/>
          <p:nvPr/>
        </p:nvSpPr>
        <p:spPr>
          <a:xfrm>
            <a:off x="1817101" y="4048736"/>
            <a:ext cx="359953" cy="360083"/>
          </a:xfrm>
          <a:prstGeom prst="ellipse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7E7E485-8C94-4F30-A4EA-96CF4F389DBE}"/>
              </a:ext>
            </a:extLst>
          </p:cNvPr>
          <p:cNvSpPr/>
          <p:nvPr/>
        </p:nvSpPr>
        <p:spPr>
          <a:xfrm>
            <a:off x="4293253" y="4048736"/>
            <a:ext cx="359953" cy="360083"/>
          </a:xfrm>
          <a:prstGeom prst="ellipse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7010400" y="545713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20211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854"/>
              </p:ext>
            </p:extLst>
          </p:nvPr>
        </p:nvGraphicFramePr>
        <p:xfrm>
          <a:off x="1466850" y="963216"/>
          <a:ext cx="10439951" cy="5346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5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게임명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레이븐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수집요소 </a:t>
                      </a:r>
                      <a:r>
                        <a:rPr lang="ko-KR" altLang="en-US" dirty="0" err="1"/>
                        <a:t>탈착</a:t>
                      </a:r>
                      <a:r>
                        <a:rPr lang="ko-KR" altLang="en-US" dirty="0"/>
                        <a:t> 가능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능력치가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장비에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집중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직업별 캐릭터 설정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블루스톤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강화를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통해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기본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재화만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착용해제시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캐시재화가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캐릭터당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총</a:t>
                      </a:r>
                      <a:r>
                        <a:rPr lang="en-US" altLang="ko-KR" dirty="0" err="1"/>
                        <a:t> 6</a:t>
                      </a:r>
                      <a:r>
                        <a:rPr lang="ko-KR" altLang="en-US" dirty="0" err="1"/>
                        <a:t>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장착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수집요소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캐릭터마다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다른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스킬을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가지고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팬텀게이트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강화를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통해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같은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장비와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기본재화가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착용해제시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재화가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캐릭터당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총</a:t>
                      </a:r>
                      <a:r>
                        <a:rPr lang="en-US" altLang="ko-KR" dirty="0" err="1"/>
                        <a:t> 6</a:t>
                      </a:r>
                      <a:r>
                        <a:rPr lang="ko-KR" altLang="en-US" dirty="0" err="1"/>
                        <a:t>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장착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수집요소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캐릭터마다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다른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스킬을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가지고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7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판타지워택틱스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강화를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성장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성장시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재화만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필요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착용해제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없음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캐릭터당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총</a:t>
                      </a:r>
                      <a:r>
                        <a:rPr lang="en-US" altLang="ko-KR" dirty="0"/>
                        <a:t> 15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장착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수집요소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캐릭터마다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다른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스킬을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가지고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716F6BB0-EF51-44E3-A407-7146A81E7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070378"/>
              </p:ext>
            </p:extLst>
          </p:nvPr>
        </p:nvGraphicFramePr>
        <p:xfrm>
          <a:off x="-5410312" y="1388671"/>
          <a:ext cx="6877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1934298983"/>
                    </a:ext>
                  </a:extLst>
                </a:gridCol>
                <a:gridCol w="2305162">
                  <a:extLst>
                    <a:ext uri="{9D8B030D-6E8A-4147-A177-3AD203B41FA5}">
                      <a16:colId xmlns:a16="http://schemas.microsoft.com/office/drawing/2014/main" val="3002600445"/>
                    </a:ext>
                  </a:extLst>
                </a:gridCol>
                <a:gridCol w="2736000">
                  <a:extLst>
                    <a:ext uri="{9D8B030D-6E8A-4147-A177-3AD203B41FA5}">
                      <a16:colId xmlns:a16="http://schemas.microsoft.com/office/drawing/2014/main" val="1906238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게임명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수집요소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성장요소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89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레이븐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장비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장비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직업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31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블루스톤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/>
                        <a:t>스킬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19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팬텀게이트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장비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스킬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45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판타지워택틱스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11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836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E6FCC71F-7A44-5840-B2F9-17E5EB4EC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12" y="4207932"/>
            <a:ext cx="10079588" cy="2049993"/>
          </a:xfrm>
        </p:spPr>
        <p:txBody>
          <a:bodyPr/>
          <a:lstStyle/>
          <a:p>
            <a:r>
              <a:rPr lang="ko-KR" altLang="en-US" dirty="0"/>
              <a:t>수집요소를</a:t>
            </a:r>
            <a:r>
              <a:rPr lang="en-US" altLang="ko-KR" dirty="0"/>
              <a:t> </a:t>
            </a:r>
            <a:r>
              <a:rPr lang="ko-KR" altLang="en-US" dirty="0"/>
              <a:t>스킬로</a:t>
            </a:r>
            <a:r>
              <a:rPr lang="en-US" altLang="ko-KR" dirty="0"/>
              <a:t> </a:t>
            </a:r>
            <a:r>
              <a:rPr lang="ko-KR" altLang="en-US" dirty="0"/>
              <a:t>변형</a:t>
            </a:r>
            <a:r>
              <a:rPr lang="en-US" altLang="ko-KR" dirty="0"/>
              <a:t> </a:t>
            </a:r>
            <a:r>
              <a:rPr lang="ko-KR" altLang="en-US" dirty="0"/>
              <a:t>하여</a:t>
            </a:r>
            <a:r>
              <a:rPr lang="en-US" altLang="ko-KR" dirty="0"/>
              <a:t> </a:t>
            </a:r>
            <a:r>
              <a:rPr lang="ko-KR" altLang="en-US" dirty="0"/>
              <a:t>수집하는</a:t>
            </a:r>
            <a:r>
              <a:rPr lang="en-US" altLang="ko-KR" dirty="0"/>
              <a:t> </a:t>
            </a:r>
            <a:r>
              <a:rPr lang="ko-KR" altLang="en-US" dirty="0"/>
              <a:t>목적으로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레이븐에서</a:t>
            </a:r>
            <a:r>
              <a:rPr lang="en-US" altLang="ko-KR" dirty="0"/>
              <a:t> </a:t>
            </a:r>
            <a:r>
              <a:rPr lang="ko-KR" altLang="en-US" dirty="0"/>
              <a:t>장비를</a:t>
            </a:r>
            <a:r>
              <a:rPr lang="en-US" altLang="ko-KR" dirty="0"/>
              <a:t> </a:t>
            </a:r>
            <a:r>
              <a:rPr lang="ko-KR" altLang="en-US" dirty="0"/>
              <a:t>수집하는</a:t>
            </a:r>
            <a:r>
              <a:rPr lang="en-US" altLang="ko-KR" dirty="0"/>
              <a:t> </a:t>
            </a:r>
            <a:r>
              <a:rPr lang="ko-KR" altLang="en-US" dirty="0"/>
              <a:t>것을</a:t>
            </a:r>
            <a:r>
              <a:rPr lang="en-US" altLang="ko-KR" dirty="0"/>
              <a:t> </a:t>
            </a:r>
            <a:r>
              <a:rPr lang="ko-KR" altLang="en-US" dirty="0"/>
              <a:t>스킬을</a:t>
            </a:r>
            <a:r>
              <a:rPr lang="en-US" altLang="ko-KR" dirty="0"/>
              <a:t> </a:t>
            </a:r>
            <a:r>
              <a:rPr lang="ko-KR" altLang="en-US" dirty="0"/>
              <a:t>수집하고</a:t>
            </a:r>
            <a:r>
              <a:rPr lang="en-US" altLang="ko-KR" dirty="0"/>
              <a:t> </a:t>
            </a:r>
            <a:r>
              <a:rPr lang="ko-KR" altLang="en-US" dirty="0"/>
              <a:t>성장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요소로</a:t>
            </a:r>
            <a:r>
              <a:rPr lang="en-US" altLang="ko-KR" dirty="0"/>
              <a:t> </a:t>
            </a:r>
            <a:r>
              <a:rPr lang="ko-KR" altLang="en-US" dirty="0"/>
              <a:t>변형한다</a:t>
            </a:r>
            <a:r>
              <a:rPr lang="en-US" altLang="ko-KR" dirty="0"/>
              <a:t>. </a:t>
            </a:r>
            <a:r>
              <a:rPr lang="ko-KR" altLang="en-US" dirty="0" err="1"/>
              <a:t>레이븐에</a:t>
            </a:r>
            <a:r>
              <a:rPr lang="en-US" altLang="ko-KR" dirty="0"/>
              <a:t> </a:t>
            </a:r>
            <a:r>
              <a:rPr lang="ko-KR" altLang="en-US" dirty="0"/>
              <a:t>존재하는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 </a:t>
            </a:r>
            <a:r>
              <a:rPr lang="ko-KR" altLang="en-US" dirty="0"/>
              <a:t>부분이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영역으로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되었으므로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영역의</a:t>
            </a:r>
            <a:r>
              <a:rPr lang="en-US" altLang="ko-KR" dirty="0"/>
              <a:t> </a:t>
            </a:r>
            <a:r>
              <a:rPr lang="ko-KR" altLang="en-US" dirty="0"/>
              <a:t>능력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 </a:t>
            </a:r>
            <a:r>
              <a:rPr lang="ko-KR" altLang="en-US" dirty="0"/>
              <a:t>부분을</a:t>
            </a:r>
            <a:r>
              <a:rPr lang="en-US" altLang="ko-KR" dirty="0"/>
              <a:t> </a:t>
            </a:r>
            <a:r>
              <a:rPr lang="ko-KR" altLang="en-US" dirty="0"/>
              <a:t>제외하고</a:t>
            </a:r>
            <a:r>
              <a:rPr lang="en-US" altLang="ko-KR" dirty="0"/>
              <a:t> </a:t>
            </a:r>
            <a:r>
              <a:rPr lang="ko-KR" altLang="en-US" dirty="0" err="1"/>
              <a:t>블루스톤의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요소로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</p:txBody>
      </p:sp>
      <p:pic>
        <p:nvPicPr>
          <p:cNvPr id="4" name="그림 3" descr="화면, 컴퓨터, 시계이(가) 표시된 사진&#10;&#10;자동 생성된 설명">
            <a:extLst>
              <a:ext uri="{FF2B5EF4-FFF2-40B4-BE49-F238E27FC236}">
                <a16:creationId xmlns:a16="http://schemas.microsoft.com/office/drawing/2014/main" id="{E7CE8022-20ED-4477-9AA6-B86158C3B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5695"/>
          <a:stretch/>
        </p:blipFill>
        <p:spPr>
          <a:xfrm>
            <a:off x="6945887" y="1056352"/>
            <a:ext cx="3236267" cy="2880000"/>
          </a:xfrm>
          <a:prstGeom prst="rect">
            <a:avLst/>
          </a:prstGeom>
        </p:spPr>
      </p:pic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E5D3BB60-533C-4718-8680-F3BD28365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6172"/>
          <a:stretch/>
        </p:blipFill>
        <p:spPr>
          <a:xfrm>
            <a:off x="4188774" y="1056352"/>
            <a:ext cx="2757113" cy="2880000"/>
          </a:xfrm>
          <a:prstGeom prst="rect">
            <a:avLst/>
          </a:prstGeom>
        </p:spPr>
      </p:pic>
      <p:pic>
        <p:nvPicPr>
          <p:cNvPr id="10" name="그림 9" descr="개체, 다른, 묶음, 여러개이(가) 표시된 사진&#10;&#10;자동 생성된 설명">
            <a:extLst>
              <a:ext uri="{FF2B5EF4-FFF2-40B4-BE49-F238E27FC236}">
                <a16:creationId xmlns:a16="http://schemas.microsoft.com/office/drawing/2014/main" id="{852E4700-E968-4AE2-8809-26F7DE5D83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9993" r="50000" b="6570"/>
          <a:stretch/>
        </p:blipFill>
        <p:spPr>
          <a:xfrm>
            <a:off x="1337710" y="1056352"/>
            <a:ext cx="2851064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FA34E-B61A-464B-88F1-32E9A5B07B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7" t="9885" r="42656" b="26919"/>
          <a:stretch/>
        </p:blipFill>
        <p:spPr>
          <a:xfrm>
            <a:off x="10182154" y="1056352"/>
            <a:ext cx="1854201" cy="22091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539D5D-3084-4CF7-A2EF-636C4215668D}"/>
              </a:ext>
            </a:extLst>
          </p:cNvPr>
          <p:cNvSpPr/>
          <p:nvPr/>
        </p:nvSpPr>
        <p:spPr>
          <a:xfrm>
            <a:off x="2603500" y="3149600"/>
            <a:ext cx="14224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8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9D99309-0BA8-43B1-91D6-722EAAFB7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900654"/>
              </p:ext>
            </p:extLst>
          </p:nvPr>
        </p:nvGraphicFramePr>
        <p:xfrm>
          <a:off x="1509713" y="1057275"/>
          <a:ext cx="10382185" cy="4515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328">
                  <a:extLst>
                    <a:ext uri="{9D8B030D-6E8A-4147-A177-3AD203B41FA5}">
                      <a16:colId xmlns:a16="http://schemas.microsoft.com/office/drawing/2014/main" val="1930335064"/>
                    </a:ext>
                  </a:extLst>
                </a:gridCol>
                <a:gridCol w="847554">
                  <a:extLst>
                    <a:ext uri="{9D8B030D-6E8A-4147-A177-3AD203B41FA5}">
                      <a16:colId xmlns:a16="http://schemas.microsoft.com/office/drawing/2014/main" val="758838558"/>
                    </a:ext>
                  </a:extLst>
                </a:gridCol>
                <a:gridCol w="1004510">
                  <a:extLst>
                    <a:ext uri="{9D8B030D-6E8A-4147-A177-3AD203B41FA5}">
                      <a16:colId xmlns:a16="http://schemas.microsoft.com/office/drawing/2014/main" val="112972086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419">
                  <a:extLst>
                    <a:ext uri="{9D8B030D-6E8A-4147-A177-3AD203B41FA5}">
                      <a16:colId xmlns:a16="http://schemas.microsoft.com/office/drawing/2014/main" val="428395827"/>
                    </a:ext>
                  </a:extLst>
                </a:gridCol>
                <a:gridCol w="1475374">
                  <a:extLst>
                    <a:ext uri="{9D8B030D-6E8A-4147-A177-3AD203B41FA5}">
                      <a16:colId xmlns:a16="http://schemas.microsoft.com/office/drawing/2014/main" val="2639796672"/>
                    </a:ext>
                  </a:extLst>
                </a:gridCol>
                <a:gridCol w="2808000">
                  <a:extLst>
                    <a:ext uri="{9D8B030D-6E8A-4147-A177-3AD203B41FA5}">
                      <a16:colId xmlns:a16="http://schemas.microsoft.com/office/drawing/2014/main" val="2670988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플렛폼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진행 방식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3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랑그릿사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자동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3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판타지워택틱스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00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M.O.E.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50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XCOM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2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브라운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자동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소녀전선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부대 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8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팬텀게이트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프렛포머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능력치에 따라 순서 배정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창세기전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5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아틀린티카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MMORPG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1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라스트 오리진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SRPG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캐릭터 능력치에 따라 순서 배정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게임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</a:p>
                  </a:txBody>
                  <a:tcPr marL="17680" marR="17680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F09FF9A-216A-4086-B785-70B0BFF1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턴전투</a:t>
            </a:r>
            <a:r>
              <a:rPr lang="ko-KR" altLang="en-US" dirty="0"/>
              <a:t> </a:t>
            </a:r>
            <a:r>
              <a:rPr lang="en-US" altLang="ko-KR" dirty="0"/>
              <a:t>RPG </a:t>
            </a:r>
            <a:r>
              <a:rPr lang="ko-KR" altLang="en-US" dirty="0"/>
              <a:t>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EB45E-3902-4A76-85C0-EFE8CC3DD8E6}"/>
              </a:ext>
            </a:extLst>
          </p:cNvPr>
          <p:cNvSpPr txBox="1"/>
          <p:nvPr/>
        </p:nvSpPr>
        <p:spPr>
          <a:xfrm>
            <a:off x="1547812" y="5931513"/>
            <a:ext cx="10332000" cy="7386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모바일 </a:t>
            </a:r>
            <a:r>
              <a:rPr lang="ko-KR" altLang="en-US" sz="1400" dirty="0" err="1"/>
              <a:t>플렛폼의</a:t>
            </a:r>
            <a:r>
              <a:rPr lang="ko-KR" altLang="en-US" sz="1400" dirty="0"/>
              <a:t> </a:t>
            </a:r>
            <a:r>
              <a:rPr lang="en-US" altLang="ko-KR" sz="1400" dirty="0"/>
              <a:t>SF</a:t>
            </a:r>
            <a:r>
              <a:rPr lang="ko-KR" altLang="en-US" sz="1400" dirty="0"/>
              <a:t>장르의 게임의 수가 적기에 </a:t>
            </a:r>
            <a:r>
              <a:rPr lang="en-US" altLang="ko-KR" sz="1400" dirty="0"/>
              <a:t>SF</a:t>
            </a:r>
            <a:r>
              <a:rPr lang="ko-KR" altLang="en-US" sz="1400" dirty="0"/>
              <a:t>소재를 이용한다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7762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" dirty="0">
                <a:solidFill>
                  <a:schemeClr val="dk1"/>
                </a:solidFill>
              </a:rPr>
              <a:t>1. </a:t>
            </a:r>
            <a:r>
              <a:rPr lang="ko" altLang="en-US" dirty="0">
                <a:solidFill>
                  <a:schemeClr val="dk1"/>
                </a:solidFill>
              </a:rPr>
              <a:t>아군의 영역과 적군의 영역이 존재하고 아군의 턴에 적군의 영역을 공격한다</a:t>
            </a:r>
            <a:r>
              <a:rPr lang="en-US" altLang="ko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" dirty="0">
                <a:solidFill>
                  <a:schemeClr val="dk1"/>
                </a:solidFill>
              </a:rPr>
              <a:t>2. </a:t>
            </a:r>
            <a:r>
              <a:rPr lang="ko" altLang="en-US" dirty="0">
                <a:solidFill>
                  <a:schemeClr val="dk1"/>
                </a:solidFill>
              </a:rPr>
              <a:t>캐릭터의  행위 </a:t>
            </a:r>
            <a:r>
              <a:rPr lang="en-US" altLang="ko" dirty="0">
                <a:solidFill>
                  <a:schemeClr val="dk1"/>
                </a:solidFill>
              </a:rPr>
              <a:t>: 1</a:t>
            </a:r>
            <a:r>
              <a:rPr lang="ko" altLang="en-US" dirty="0">
                <a:solidFill>
                  <a:schemeClr val="dk1"/>
                </a:solidFill>
              </a:rPr>
              <a:t>턴에 일정량의 행동력이 존재하고 모든 캐릭터들이 공유하여 사용한다</a:t>
            </a:r>
            <a:r>
              <a:rPr lang="en-US" altLang="ko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" dirty="0">
                <a:solidFill>
                  <a:schemeClr val="dk1"/>
                </a:solidFill>
              </a:rPr>
              <a:t>3. </a:t>
            </a:r>
            <a:r>
              <a:rPr lang="ko" altLang="en-US" dirty="0">
                <a:solidFill>
                  <a:schemeClr val="dk1"/>
                </a:solidFill>
              </a:rPr>
              <a:t>장비에 어떠한 파츠를 부착함에 따라 다른 능력치와 스킬을 지닌 장비로 변형된다</a:t>
            </a:r>
            <a:r>
              <a:rPr lang="en-US" altLang="ko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altLang="ko" dirty="0">
                <a:solidFill>
                  <a:schemeClr val="dk1"/>
                </a:solidFill>
              </a:rPr>
              <a:t>4. </a:t>
            </a:r>
            <a:r>
              <a:rPr lang="ko" altLang="en-US" dirty="0">
                <a:solidFill>
                  <a:schemeClr val="dk1"/>
                </a:solidFill>
              </a:rPr>
              <a:t>캐릭터마다 </a:t>
            </a:r>
            <a:r>
              <a:rPr lang="en-US" altLang="ko" dirty="0">
                <a:solidFill>
                  <a:schemeClr val="dk1"/>
                </a:solidFill>
              </a:rPr>
              <a:t>2</a:t>
            </a:r>
            <a:r>
              <a:rPr lang="ko" altLang="en-US" dirty="0">
                <a:solidFill>
                  <a:schemeClr val="dk1"/>
                </a:solidFill>
              </a:rPr>
              <a:t>개의 장비를 부착할 수 있다</a:t>
            </a:r>
            <a:r>
              <a:rPr lang="en-US" altLang="ko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dirty="0"/>
              <a:t>의도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785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EF5B9BD-C903-4C02-B333-AD6B17318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099194"/>
              </p:ext>
            </p:extLst>
          </p:nvPr>
        </p:nvGraphicFramePr>
        <p:xfrm>
          <a:off x="1598613" y="1057275"/>
          <a:ext cx="5039022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080">
                  <a:extLst>
                    <a:ext uri="{9D8B030D-6E8A-4147-A177-3AD203B41FA5}">
                      <a16:colId xmlns:a16="http://schemas.microsoft.com/office/drawing/2014/main" val="1423816272"/>
                    </a:ext>
                  </a:extLst>
                </a:gridCol>
                <a:gridCol w="274982">
                  <a:extLst>
                    <a:ext uri="{9D8B030D-6E8A-4147-A177-3AD203B41FA5}">
                      <a16:colId xmlns:a16="http://schemas.microsoft.com/office/drawing/2014/main" val="2839623597"/>
                    </a:ext>
                  </a:extLst>
                </a:gridCol>
                <a:gridCol w="828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36">
                  <a:extLst>
                    <a:ext uri="{9D8B030D-6E8A-4147-A177-3AD203B41FA5}">
                      <a16:colId xmlns:a16="http://schemas.microsoft.com/office/drawing/2014/main" val="2960196972"/>
                    </a:ext>
                  </a:extLst>
                </a:gridCol>
                <a:gridCol w="8280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017">
                  <a:extLst>
                    <a:ext uri="{9D8B030D-6E8A-4147-A177-3AD203B41FA5}">
                      <a16:colId xmlns:a16="http://schemas.microsoft.com/office/drawing/2014/main" val="1653959942"/>
                    </a:ext>
                  </a:extLst>
                </a:gridCol>
                <a:gridCol w="8280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2224" marR="922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2224" marR="922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2224" marR="922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2224" marR="922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모험하기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 </a:t>
                      </a:r>
                      <a:r>
                        <a:rPr lang="ko-KR" altLang="en-US" sz="1400" dirty="0"/>
                        <a:t>전투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2224" marR="92224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대결하기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 </a:t>
                      </a:r>
                      <a:r>
                        <a:rPr lang="ko-KR" altLang="en-US" sz="1400" dirty="0"/>
                        <a:t>전투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2224" marR="92224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수색하기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 </a:t>
                      </a:r>
                      <a:r>
                        <a:rPr lang="ko-KR" altLang="en-US" sz="1400" dirty="0"/>
                        <a:t>전투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보관소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보상획득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연료보급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행동력</a:t>
                      </a:r>
                      <a:r>
                        <a:rPr lang="ko-KR" altLang="en-US" sz="1400" dirty="0"/>
                        <a:t> 획득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퀘스트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일일 퀘스트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헌터협회</a:t>
                      </a:r>
                      <a:endParaRPr lang="ko-KR" altLang="en-US" sz="1400" dirty="0"/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길드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2224" marR="92224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결정획득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 부품 획득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2224" marR="92224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헌터강화</a:t>
                      </a:r>
                      <a:endParaRPr lang="ko-KR" altLang="en-US" sz="1400" dirty="0"/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2224" marR="92224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헌터획득</a:t>
                      </a:r>
                      <a:endParaRPr lang="ko-KR" altLang="en-US" sz="1400" dirty="0"/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획득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467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상점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상점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568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장비강화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부품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2224" marR="92224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452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의상관리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코스튬</a:t>
                      </a:r>
                    </a:p>
                  </a:txBody>
                  <a:tcPr marL="92224" marR="92224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2224" marR="92224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2738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2224" marR="92224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2224" marR="92224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2224" marR="92224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2224" marR="922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62FA7FED-3A3E-43E9-B304-5AFB0F17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블루스톤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 행동의 결과 값의 목적이 </a:t>
            </a:r>
            <a:r>
              <a:rPr lang="ko-KR" altLang="en-US" dirty="0" err="1"/>
              <a:t>수집인것인지</a:t>
            </a:r>
            <a:r>
              <a:rPr lang="en-US" altLang="ko-KR" dirty="0"/>
              <a:t>, </a:t>
            </a:r>
            <a:r>
              <a:rPr lang="ko-KR" altLang="en-US" dirty="0"/>
              <a:t>전투부분인지 대한 생각하자</a:t>
            </a:r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10400" y="4357316"/>
            <a:ext cx="4011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 행동의 결과 값의 목적이 </a:t>
            </a:r>
            <a:r>
              <a:rPr lang="ko-KR" altLang="en-US" sz="1400" dirty="0" err="1"/>
              <a:t>수집인것인지</a:t>
            </a:r>
            <a:r>
              <a:rPr lang="en-US" altLang="ko-KR" sz="1400" dirty="0"/>
              <a:t>, </a:t>
            </a:r>
            <a:r>
              <a:rPr lang="ko-KR" altLang="en-US" sz="1400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2095005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42EC6F93-72E3-42AB-8327-476090B14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626838"/>
              </p:ext>
            </p:extLst>
          </p:nvPr>
        </p:nvGraphicFramePr>
        <p:xfrm>
          <a:off x="1598613" y="1057275"/>
          <a:ext cx="5038573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895">
                  <a:extLst>
                    <a:ext uri="{9D8B030D-6E8A-4147-A177-3AD203B41FA5}">
                      <a16:colId xmlns:a16="http://schemas.microsoft.com/office/drawing/2014/main" val="1423816272"/>
                    </a:ext>
                  </a:extLst>
                </a:gridCol>
                <a:gridCol w="278867">
                  <a:extLst>
                    <a:ext uri="{9D8B030D-6E8A-4147-A177-3AD203B41FA5}">
                      <a16:colId xmlns:a16="http://schemas.microsoft.com/office/drawing/2014/main" val="2839623597"/>
                    </a:ext>
                  </a:extLst>
                </a:gridCol>
                <a:gridCol w="839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235">
                  <a:extLst>
                    <a:ext uri="{9D8B030D-6E8A-4147-A177-3AD203B41FA5}">
                      <a16:colId xmlns:a16="http://schemas.microsoft.com/office/drawing/2014/main" val="2960196972"/>
                    </a:ext>
                  </a:extLst>
                </a:gridCol>
                <a:gridCol w="8397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2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0469">
                  <a:extLst>
                    <a:ext uri="{9D8B030D-6E8A-4147-A177-3AD203B41FA5}">
                      <a16:colId xmlns:a16="http://schemas.microsoft.com/office/drawing/2014/main" val="1653959942"/>
                    </a:ext>
                  </a:extLst>
                </a:gridCol>
                <a:gridCol w="8397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787" marR="917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787" marR="917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787" marR="917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787" marR="9178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연구소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재료 획득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상점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재료 획득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미지의 낙원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레이드 전투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787" marR="91787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명예대결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787" marR="91787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8909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차원돌파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787" marR="91787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배틀아레나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787" marR="91787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새벽의 탑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세계정복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네프티스던전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787" marR="91787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천공 도서관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악몽던전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467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잃어버린 섬</a:t>
                      </a:r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787" marR="91787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787" marR="91787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5681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787" marR="91787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787" marR="91787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787" marR="91787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787" marR="9178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C0DC10FF-FCE6-4D0C-A019-489BEE2E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판타지택틱스</a:t>
            </a:r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 행동의 결과 값의 목적이 </a:t>
            </a:r>
            <a:r>
              <a:rPr lang="ko-KR" altLang="en-US" dirty="0" err="1"/>
              <a:t>수집인것인지</a:t>
            </a:r>
            <a:r>
              <a:rPr lang="en-US" altLang="ko-KR" dirty="0"/>
              <a:t>, </a:t>
            </a:r>
            <a:r>
              <a:rPr lang="ko-KR" altLang="en-US" dirty="0"/>
              <a:t>전투부분인지 대한 생각하자</a:t>
            </a:r>
          </a:p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10400" y="4357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901275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표 21">
            <a:extLst>
              <a:ext uri="{FF2B5EF4-FFF2-40B4-BE49-F238E27FC236}">
                <a16:creationId xmlns:a16="http://schemas.microsoft.com/office/drawing/2014/main" id="{795709EE-BDEC-4547-9B03-787898A230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082339"/>
              </p:ext>
            </p:extLst>
          </p:nvPr>
        </p:nvGraphicFramePr>
        <p:xfrm>
          <a:off x="1583418" y="1066800"/>
          <a:ext cx="502587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481">
                  <a:extLst>
                    <a:ext uri="{9D8B030D-6E8A-4147-A177-3AD203B41FA5}">
                      <a16:colId xmlns:a16="http://schemas.microsoft.com/office/drawing/2014/main" val="1423816272"/>
                    </a:ext>
                  </a:extLst>
                </a:gridCol>
                <a:gridCol w="278164">
                  <a:extLst>
                    <a:ext uri="{9D8B030D-6E8A-4147-A177-3AD203B41FA5}">
                      <a16:colId xmlns:a16="http://schemas.microsoft.com/office/drawing/2014/main" val="2839623597"/>
                    </a:ext>
                  </a:extLst>
                </a:gridCol>
                <a:gridCol w="837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782">
                  <a:extLst>
                    <a:ext uri="{9D8B030D-6E8A-4147-A177-3AD203B41FA5}">
                      <a16:colId xmlns:a16="http://schemas.microsoft.com/office/drawing/2014/main" val="2960196972"/>
                    </a:ext>
                  </a:extLst>
                </a:gridCol>
                <a:gridCol w="837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9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6708">
                  <a:extLst>
                    <a:ext uri="{9D8B030D-6E8A-4147-A177-3AD203B41FA5}">
                      <a16:colId xmlns:a16="http://schemas.microsoft.com/office/drawing/2014/main" val="1653959942"/>
                    </a:ext>
                  </a:extLst>
                </a:gridCol>
                <a:gridCol w="837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룬가방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대장간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각성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왕궁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스토리 진행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탐험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요일탐험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 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8909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마테라사원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차원의균열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레이드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전투 </a:t>
                      </a:r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격전지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PVP(RVR)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결투장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PVP(1:1</a:t>
                      </a:r>
                      <a:r>
                        <a:rPr lang="ko-KR" altLang="en-US" sz="1400" dirty="0"/>
                        <a:t>전투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불굴의 </a:t>
                      </a:r>
                      <a:r>
                        <a:rPr lang="ko-KR" altLang="en-US" sz="1400" dirty="0" err="1"/>
                        <a:t>투기장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PVP(1:10</a:t>
                      </a:r>
                      <a:r>
                        <a:rPr lang="ko-KR" altLang="en-US" sz="1400" dirty="0"/>
                        <a:t>전투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단계적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난투장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PVP(6</a:t>
                      </a:r>
                      <a:r>
                        <a:rPr lang="ko-KR" altLang="en-US" sz="1400" dirty="0"/>
                        <a:t>인 개인전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46705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556" marR="91556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556" marR="91556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556" marR="9155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23EEC0E8-0D9A-47F8-9EB9-D32B601A5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540000"/>
          </a:xfrm>
        </p:spPr>
        <p:txBody>
          <a:bodyPr/>
          <a:lstStyle/>
          <a:p>
            <a:r>
              <a:rPr lang="ko-KR" altLang="en-US" dirty="0" err="1"/>
              <a:t>레이븐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10400" y="4357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674707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21">
            <a:extLst>
              <a:ext uri="{FF2B5EF4-FFF2-40B4-BE49-F238E27FC236}">
                <a16:creationId xmlns:a16="http://schemas.microsoft.com/office/drawing/2014/main" id="{82FF0611-F88B-4436-B683-53DD8E44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429501"/>
              </p:ext>
            </p:extLst>
          </p:nvPr>
        </p:nvGraphicFramePr>
        <p:xfrm>
          <a:off x="1583418" y="1066800"/>
          <a:ext cx="5025872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481">
                  <a:extLst>
                    <a:ext uri="{9D8B030D-6E8A-4147-A177-3AD203B41FA5}">
                      <a16:colId xmlns:a16="http://schemas.microsoft.com/office/drawing/2014/main" val="1423816272"/>
                    </a:ext>
                  </a:extLst>
                </a:gridCol>
                <a:gridCol w="278164">
                  <a:extLst>
                    <a:ext uri="{9D8B030D-6E8A-4147-A177-3AD203B41FA5}">
                      <a16:colId xmlns:a16="http://schemas.microsoft.com/office/drawing/2014/main" val="2839623597"/>
                    </a:ext>
                  </a:extLst>
                </a:gridCol>
                <a:gridCol w="837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783">
                  <a:extLst>
                    <a:ext uri="{9D8B030D-6E8A-4147-A177-3AD203B41FA5}">
                      <a16:colId xmlns:a16="http://schemas.microsoft.com/office/drawing/2014/main" val="2960196972"/>
                    </a:ext>
                  </a:extLst>
                </a:gridCol>
                <a:gridCol w="837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71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0521">
                  <a:extLst>
                    <a:ext uri="{9D8B030D-6E8A-4147-A177-3AD203B41FA5}">
                      <a16:colId xmlns:a16="http://schemas.microsoft.com/office/drawing/2014/main" val="1653959942"/>
                    </a:ext>
                  </a:extLst>
                </a:gridCol>
                <a:gridCol w="837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영웅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팬텀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결투장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8909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축복의 여신상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보부상 토끼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강화재룍</a:t>
                      </a:r>
                      <a:r>
                        <a:rPr lang="ko-KR" altLang="en-US" sz="1400" dirty="0"/>
                        <a:t>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이그드라실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보석의 전당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기억의 회랑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차원의 균열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467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스토리 진행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568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게이트 존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4572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556" marR="91556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556" marR="91556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556" marR="9155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C1FD14-F04C-4ABD-B51B-1D8C19BD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팬텀게이트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10400" y="4357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948474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03540" y="1138706"/>
            <a:ext cx="10145559" cy="5119219"/>
          </a:xfrm>
        </p:spPr>
        <p:txBody>
          <a:bodyPr/>
          <a:lstStyle/>
          <a:p>
            <a:r>
              <a:rPr lang="ko-KR" altLang="en-US" sz="1800" dirty="0"/>
              <a:t>스킬 성장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레벨업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스킬 단계 성장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등급업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캐릭터 자체의 성장</a:t>
            </a:r>
            <a:r>
              <a:rPr lang="en-US" altLang="ko-KR" sz="1800" dirty="0"/>
              <a:t>(</a:t>
            </a:r>
            <a:r>
              <a:rPr lang="ko-KR" altLang="en-US" sz="1800" dirty="0"/>
              <a:t>캐릭터 </a:t>
            </a:r>
            <a:r>
              <a:rPr lang="ko-KR" altLang="en-US" sz="1800" dirty="0" err="1"/>
              <a:t>레벌업</a:t>
            </a:r>
            <a:r>
              <a:rPr lang="en-US" altLang="ko-KR" sz="1800" dirty="0"/>
              <a:t>)</a:t>
            </a:r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유저가 강해지는 방법</a:t>
            </a:r>
          </a:p>
        </p:txBody>
      </p:sp>
    </p:spTree>
    <p:extLst>
      <p:ext uri="{BB962C8B-B14F-4D97-AF65-F5344CB8AC3E}">
        <p14:creationId xmlns:p14="http://schemas.microsoft.com/office/powerpoint/2010/main" val="2140012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66586" y="1138706"/>
            <a:ext cx="9882513" cy="5119219"/>
          </a:xfrm>
        </p:spPr>
        <p:txBody>
          <a:bodyPr/>
          <a:lstStyle/>
          <a:p>
            <a:r>
              <a:rPr lang="ko-KR" altLang="en-US" sz="1800" dirty="0"/>
              <a:t>문제 </a:t>
            </a:r>
            <a:r>
              <a:rPr lang="en-US" altLang="ko-KR" sz="1800" dirty="0"/>
              <a:t>: </a:t>
            </a:r>
            <a:r>
              <a:rPr lang="ko-KR" altLang="en-US" sz="1800" dirty="0"/>
              <a:t>장비에 비해 </a:t>
            </a:r>
            <a:r>
              <a:rPr lang="ko-KR" altLang="en-US" sz="1800" dirty="0" err="1"/>
              <a:t>직관성이</a:t>
            </a:r>
            <a:r>
              <a:rPr lang="ko-KR" altLang="en-US" sz="1800" dirty="0"/>
              <a:t> 부족하다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장점 </a:t>
            </a:r>
            <a:r>
              <a:rPr lang="en-US" altLang="ko-KR" sz="1800" dirty="0"/>
              <a:t>:</a:t>
            </a:r>
            <a:r>
              <a:rPr lang="ko-KR" altLang="en-US" sz="1800" dirty="0"/>
              <a:t> 시너지 효과의 다름으로 통해 자신만의 스킬 조합을 만들 수 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 err="1"/>
              <a:t>스킬을</a:t>
            </a:r>
            <a:r>
              <a:rPr lang="ko-KR" altLang="en-US" sz="1800" dirty="0"/>
              <a:t> 기준으로 적용하기에 새로운 캐릭터가 나오더라도 추가적은 효과 값을 적용 할 필요가 적다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자신만의 스킬 조합을 통한 사냥의 재미를 주도록 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캐릭터에 역할이 약하다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 err="1"/>
              <a:t>스킬을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모았을때</a:t>
            </a:r>
            <a:r>
              <a:rPr lang="ko-KR" altLang="en-US" sz="1800" dirty="0"/>
              <a:t> 시너지를 어떻게 줄 것인지가 명확하지 않다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게임플레이 </a:t>
            </a:r>
            <a:r>
              <a:rPr lang="ko-KR" altLang="en-US" sz="1800" dirty="0" err="1"/>
              <a:t>콘텐츠에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들어갔을때</a:t>
            </a:r>
            <a:r>
              <a:rPr lang="ko-KR" altLang="en-US" sz="1800" dirty="0"/>
              <a:t> 이 스킬 시너지가 안 명확하면</a:t>
            </a:r>
            <a:r>
              <a:rPr lang="en-US" altLang="ko-KR" sz="1800" dirty="0"/>
              <a:t>, </a:t>
            </a:r>
            <a:r>
              <a:rPr lang="ko-KR" altLang="en-US" sz="1800" dirty="0"/>
              <a:t>무슨 재미인지 모르겠다</a:t>
            </a:r>
            <a:endParaRPr lang="en-US" altLang="ko-KR" sz="1800" dirty="0"/>
          </a:p>
          <a:p>
            <a:r>
              <a:rPr lang="ko-KR" altLang="en-US" sz="1800" dirty="0"/>
              <a:t>캐릭터마다 장착 가능한 장비에 제한이 없다</a:t>
            </a:r>
            <a:r>
              <a:rPr lang="en-US" altLang="ko-KR" sz="1800" dirty="0"/>
              <a:t>. </a:t>
            </a:r>
            <a:r>
              <a:rPr lang="ko-KR" altLang="en-US" sz="1800" dirty="0"/>
              <a:t>대신 장비마다 장착 가능한 </a:t>
            </a:r>
            <a:r>
              <a:rPr lang="ko-KR" altLang="en-US" sz="1800" dirty="0" err="1"/>
              <a:t>파츠</a:t>
            </a:r>
            <a:r>
              <a:rPr lang="ko-KR" altLang="en-US" sz="1800" dirty="0"/>
              <a:t> 제한이 존재한다</a:t>
            </a:r>
            <a:r>
              <a:rPr lang="en-US" altLang="ko-KR" sz="1800" dirty="0"/>
              <a:t>.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아이템에서 </a:t>
            </a:r>
            <a:r>
              <a:rPr lang="ko-KR" altLang="en-US" dirty="0" err="1"/>
              <a:t>스킬로</a:t>
            </a:r>
            <a:r>
              <a:rPr lang="ko-KR" altLang="en-US" dirty="0"/>
              <a:t> 변형 될 때 장단점</a:t>
            </a:r>
          </a:p>
        </p:txBody>
      </p:sp>
    </p:spTree>
    <p:extLst>
      <p:ext uri="{BB962C8B-B14F-4D97-AF65-F5344CB8AC3E}">
        <p14:creationId xmlns:p14="http://schemas.microsoft.com/office/powerpoint/2010/main" val="301651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진행 순서</a:t>
            </a:r>
          </a:p>
        </p:txBody>
      </p:sp>
      <p:sp>
        <p:nvSpPr>
          <p:cNvPr id="108" name="내용 개체 틀 10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유저의 영역과 적군의 영역이 존재하고 유저의 턴에 적군의 영역에 공격을 한다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턴에 일정량의 </a:t>
            </a:r>
            <a:r>
              <a:rPr lang="ko-KR" altLang="en-US" dirty="0" err="1"/>
              <a:t>행동력이</a:t>
            </a:r>
            <a:r>
              <a:rPr lang="ko-KR" altLang="en-US" dirty="0"/>
              <a:t> 회복되고</a:t>
            </a:r>
            <a:r>
              <a:rPr lang="en-US" altLang="ko-KR" dirty="0"/>
              <a:t>, </a:t>
            </a:r>
            <a:r>
              <a:rPr lang="ko-KR" altLang="en-US" dirty="0"/>
              <a:t>각 캐릭터마다 공격에 필요한 </a:t>
            </a:r>
            <a:r>
              <a:rPr lang="ko-KR" altLang="en-US" dirty="0" err="1"/>
              <a:t>행동력이</a:t>
            </a:r>
            <a:r>
              <a:rPr lang="ko-KR" altLang="en-US" dirty="0"/>
              <a:t> 존재한다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행동력은</a:t>
            </a:r>
            <a:r>
              <a:rPr lang="ko-KR" altLang="en-US" dirty="0"/>
              <a:t> 모든 캐릭터가 공용으로 사용한다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공격을 저장하여 진행되고 같은 영역의 적을 동시에 타격이 되면 추가 </a:t>
            </a:r>
            <a:r>
              <a:rPr lang="ko-KR" altLang="en-US" dirty="0" err="1"/>
              <a:t>데미지가</a:t>
            </a:r>
            <a:r>
              <a:rPr lang="ko-KR" altLang="en-US" dirty="0"/>
              <a:t> 나온다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유저가 턴 종료를 누르게 되면 적군의 턴이 시작 된다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적군의 턴이 종료 되면 다시 유저의 턴이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599250" y="1069292"/>
            <a:ext cx="5039344" cy="2520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3F49983-435D-450B-8703-834226328802}"/>
              </a:ext>
            </a:extLst>
          </p:cNvPr>
          <p:cNvGrpSpPr/>
          <p:nvPr/>
        </p:nvGrpSpPr>
        <p:grpSpPr>
          <a:xfrm>
            <a:off x="1886455" y="1549699"/>
            <a:ext cx="2162592" cy="1620000"/>
            <a:chOff x="-3491329" y="3486677"/>
            <a:chExt cx="2162592" cy="1620000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8318445-6D88-4EA9-A603-C43B50642FE6}"/>
                </a:ext>
              </a:extLst>
            </p:cNvPr>
            <p:cNvGrpSpPr/>
            <p:nvPr/>
          </p:nvGrpSpPr>
          <p:grpSpPr>
            <a:xfrm>
              <a:off x="-3491329" y="3486677"/>
              <a:ext cx="2162592" cy="1620000"/>
              <a:chOff x="-3516599" y="3472175"/>
              <a:chExt cx="2162592" cy="1620000"/>
            </a:xfrm>
          </p:grpSpPr>
          <p:sp>
            <p:nvSpPr>
              <p:cNvPr id="87" name="순서도: 처리 86">
                <a:extLst>
                  <a:ext uri="{FF2B5EF4-FFF2-40B4-BE49-F238E27FC236}">
                    <a16:creationId xmlns:a16="http://schemas.microsoft.com/office/drawing/2014/main" id="{A697F261-AE70-4B27-8805-08F28286E8F8}"/>
                  </a:ext>
                </a:extLst>
              </p:cNvPr>
              <p:cNvSpPr/>
              <p:nvPr/>
            </p:nvSpPr>
            <p:spPr>
              <a:xfrm>
                <a:off x="-1894007" y="455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순서도: 처리 87">
                <a:extLst>
                  <a:ext uri="{FF2B5EF4-FFF2-40B4-BE49-F238E27FC236}">
                    <a16:creationId xmlns:a16="http://schemas.microsoft.com/office/drawing/2014/main" id="{D94A4E2A-222F-4AD5-ACBB-CEF20F321494}"/>
                  </a:ext>
                </a:extLst>
              </p:cNvPr>
              <p:cNvSpPr/>
              <p:nvPr/>
            </p:nvSpPr>
            <p:spPr>
              <a:xfrm>
                <a:off x="-189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순서도: 처리 88">
                <a:extLst>
                  <a:ext uri="{FF2B5EF4-FFF2-40B4-BE49-F238E27FC236}">
                    <a16:creationId xmlns:a16="http://schemas.microsoft.com/office/drawing/2014/main" id="{6B0E9CFE-D83E-4735-A140-50BCBCBC622D}"/>
                  </a:ext>
                </a:extLst>
              </p:cNvPr>
              <p:cNvSpPr/>
              <p:nvPr/>
            </p:nvSpPr>
            <p:spPr>
              <a:xfrm>
                <a:off x="-189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순서도: 처리 89">
                <a:extLst>
                  <a:ext uri="{FF2B5EF4-FFF2-40B4-BE49-F238E27FC236}">
                    <a16:creationId xmlns:a16="http://schemas.microsoft.com/office/drawing/2014/main" id="{084D0BBC-10D1-461C-9C57-DEA542162412}"/>
                  </a:ext>
                </a:extLst>
              </p:cNvPr>
              <p:cNvSpPr/>
              <p:nvPr/>
            </p:nvSpPr>
            <p:spPr>
              <a:xfrm>
                <a:off x="-3516599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순서도: 처리 90">
                <a:extLst>
                  <a:ext uri="{FF2B5EF4-FFF2-40B4-BE49-F238E27FC236}">
                    <a16:creationId xmlns:a16="http://schemas.microsoft.com/office/drawing/2014/main" id="{D0A59EDA-DA4E-4BFA-98A9-EC3977F695BF}"/>
                  </a:ext>
                </a:extLst>
              </p:cNvPr>
              <p:cNvSpPr/>
              <p:nvPr/>
            </p:nvSpPr>
            <p:spPr>
              <a:xfrm>
                <a:off x="-3516599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처리 91">
                <a:extLst>
                  <a:ext uri="{FF2B5EF4-FFF2-40B4-BE49-F238E27FC236}">
                    <a16:creationId xmlns:a16="http://schemas.microsoft.com/office/drawing/2014/main" id="{97AD1E43-9FC7-48E8-9704-C69D532CB82C}"/>
                  </a:ext>
                </a:extLst>
              </p:cNvPr>
              <p:cNvSpPr/>
              <p:nvPr/>
            </p:nvSpPr>
            <p:spPr>
              <a:xfrm>
                <a:off x="-297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순서도: 처리 92">
                <a:extLst>
                  <a:ext uri="{FF2B5EF4-FFF2-40B4-BE49-F238E27FC236}">
                    <a16:creationId xmlns:a16="http://schemas.microsoft.com/office/drawing/2014/main" id="{4407A8E7-AAB2-4808-A6E5-64001001EBA1}"/>
                  </a:ext>
                </a:extLst>
              </p:cNvPr>
              <p:cNvSpPr/>
              <p:nvPr/>
            </p:nvSpPr>
            <p:spPr>
              <a:xfrm>
                <a:off x="-243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순서도: 처리 93">
                <a:extLst>
                  <a:ext uri="{FF2B5EF4-FFF2-40B4-BE49-F238E27FC236}">
                    <a16:creationId xmlns:a16="http://schemas.microsoft.com/office/drawing/2014/main" id="{5F5A69F0-78AF-4696-887C-09AA4FFA5E25}"/>
                  </a:ext>
                </a:extLst>
              </p:cNvPr>
              <p:cNvSpPr/>
              <p:nvPr/>
            </p:nvSpPr>
            <p:spPr>
              <a:xfrm>
                <a:off x="-297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순서도: 처리 94">
                <a:extLst>
                  <a:ext uri="{FF2B5EF4-FFF2-40B4-BE49-F238E27FC236}">
                    <a16:creationId xmlns:a16="http://schemas.microsoft.com/office/drawing/2014/main" id="{1F5C3C4A-8864-41AE-AB1C-4BF3CCED1420}"/>
                  </a:ext>
                </a:extLst>
              </p:cNvPr>
              <p:cNvSpPr/>
              <p:nvPr/>
            </p:nvSpPr>
            <p:spPr>
              <a:xfrm>
                <a:off x="-2434007" y="401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순서도: 처리 95">
                <a:extLst>
                  <a:ext uri="{FF2B5EF4-FFF2-40B4-BE49-F238E27FC236}">
                    <a16:creationId xmlns:a16="http://schemas.microsoft.com/office/drawing/2014/main" id="{D702BA3D-54EE-41B4-BA91-AD04DB5C43DA}"/>
                  </a:ext>
                </a:extLst>
              </p:cNvPr>
              <p:cNvSpPr/>
              <p:nvPr/>
            </p:nvSpPr>
            <p:spPr>
              <a:xfrm>
                <a:off x="-3516599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순서도: 처리 96">
                <a:extLst>
                  <a:ext uri="{FF2B5EF4-FFF2-40B4-BE49-F238E27FC236}">
                    <a16:creationId xmlns:a16="http://schemas.microsoft.com/office/drawing/2014/main" id="{6DB56E48-54D0-4CD9-B777-8AD23077848F}"/>
                  </a:ext>
                </a:extLst>
              </p:cNvPr>
              <p:cNvSpPr/>
              <p:nvPr/>
            </p:nvSpPr>
            <p:spPr>
              <a:xfrm>
                <a:off x="-2974007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순서도: 처리 97">
                <a:extLst>
                  <a:ext uri="{FF2B5EF4-FFF2-40B4-BE49-F238E27FC236}">
                    <a16:creationId xmlns:a16="http://schemas.microsoft.com/office/drawing/2014/main" id="{E0F75101-C2B2-4EA1-950A-50E814A24FBD}"/>
                  </a:ext>
                </a:extLst>
              </p:cNvPr>
              <p:cNvSpPr/>
              <p:nvPr/>
            </p:nvSpPr>
            <p:spPr>
              <a:xfrm>
                <a:off x="-243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252455F8-8F68-47B0-AE2D-BDFA8E60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093" y="4048175"/>
              <a:ext cx="520000" cy="46800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1CE1838-48CC-4719-84DF-5384754F0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14007" y="3500405"/>
              <a:ext cx="520000" cy="468000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7356E36A-9726-4F0E-B333-4A0611565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4007" y="3523621"/>
              <a:ext cx="520000" cy="46800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1FF08933-6CF1-44AA-AB9D-3F0A14E3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07" y="4084175"/>
              <a:ext cx="520000" cy="46800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4408752-C77D-4E2A-B17F-E65093AF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4007" y="4077118"/>
              <a:ext cx="520000" cy="46800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6EA8BBD0-C21D-403D-BFAD-926CE4497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9846" y="4588175"/>
              <a:ext cx="520000" cy="468000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F253AD4-EB49-4986-BAD4-78D539315689}"/>
              </a:ext>
            </a:extLst>
          </p:cNvPr>
          <p:cNvGrpSpPr/>
          <p:nvPr/>
        </p:nvGrpSpPr>
        <p:grpSpPr>
          <a:xfrm>
            <a:off x="4371496" y="1549699"/>
            <a:ext cx="2162592" cy="1620000"/>
            <a:chOff x="4130341" y="4294376"/>
            <a:chExt cx="2162592" cy="162000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2F3F630-DDA3-4D47-9335-E8322A57E08E}"/>
                </a:ext>
              </a:extLst>
            </p:cNvPr>
            <p:cNvGrpSpPr/>
            <p:nvPr/>
          </p:nvGrpSpPr>
          <p:grpSpPr>
            <a:xfrm>
              <a:off x="4130341" y="4294376"/>
              <a:ext cx="2162592" cy="1620000"/>
              <a:chOff x="-3516599" y="3472175"/>
              <a:chExt cx="2162592" cy="1620000"/>
            </a:xfrm>
          </p:grpSpPr>
          <p:sp>
            <p:nvSpPr>
              <p:cNvPr id="68" name="순서도: 처리 67">
                <a:extLst>
                  <a:ext uri="{FF2B5EF4-FFF2-40B4-BE49-F238E27FC236}">
                    <a16:creationId xmlns:a16="http://schemas.microsoft.com/office/drawing/2014/main" id="{EECD662D-B993-4E89-893E-187FAFD8F4FD}"/>
                  </a:ext>
                </a:extLst>
              </p:cNvPr>
              <p:cNvSpPr/>
              <p:nvPr/>
            </p:nvSpPr>
            <p:spPr>
              <a:xfrm>
                <a:off x="-1894007" y="455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순서도: 처리 68">
                <a:extLst>
                  <a:ext uri="{FF2B5EF4-FFF2-40B4-BE49-F238E27FC236}">
                    <a16:creationId xmlns:a16="http://schemas.microsoft.com/office/drawing/2014/main" id="{FBE19DB2-1B0B-4085-BE12-A5FF5501A2EF}"/>
                  </a:ext>
                </a:extLst>
              </p:cNvPr>
              <p:cNvSpPr/>
              <p:nvPr/>
            </p:nvSpPr>
            <p:spPr>
              <a:xfrm>
                <a:off x="-189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순서도: 처리 69">
                <a:extLst>
                  <a:ext uri="{FF2B5EF4-FFF2-40B4-BE49-F238E27FC236}">
                    <a16:creationId xmlns:a16="http://schemas.microsoft.com/office/drawing/2014/main" id="{A8ACF207-E0D6-475A-98DF-E3E6DAA36A8C}"/>
                  </a:ext>
                </a:extLst>
              </p:cNvPr>
              <p:cNvSpPr/>
              <p:nvPr/>
            </p:nvSpPr>
            <p:spPr>
              <a:xfrm>
                <a:off x="-189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순서도: 처리 70">
                <a:extLst>
                  <a:ext uri="{FF2B5EF4-FFF2-40B4-BE49-F238E27FC236}">
                    <a16:creationId xmlns:a16="http://schemas.microsoft.com/office/drawing/2014/main" id="{96B399B9-64DB-4775-8766-CEAFB8776942}"/>
                  </a:ext>
                </a:extLst>
              </p:cNvPr>
              <p:cNvSpPr/>
              <p:nvPr/>
            </p:nvSpPr>
            <p:spPr>
              <a:xfrm>
                <a:off x="-3516599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순서도: 처리 71">
                <a:extLst>
                  <a:ext uri="{FF2B5EF4-FFF2-40B4-BE49-F238E27FC236}">
                    <a16:creationId xmlns:a16="http://schemas.microsoft.com/office/drawing/2014/main" id="{B29065A9-47F1-4987-AFBF-AB7A2B6B0B29}"/>
                  </a:ext>
                </a:extLst>
              </p:cNvPr>
              <p:cNvSpPr/>
              <p:nvPr/>
            </p:nvSpPr>
            <p:spPr>
              <a:xfrm>
                <a:off x="-3516599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순서도: 처리 72">
                <a:extLst>
                  <a:ext uri="{FF2B5EF4-FFF2-40B4-BE49-F238E27FC236}">
                    <a16:creationId xmlns:a16="http://schemas.microsoft.com/office/drawing/2014/main" id="{0BC47575-7099-4F20-8868-150F83331C32}"/>
                  </a:ext>
                </a:extLst>
              </p:cNvPr>
              <p:cNvSpPr/>
              <p:nvPr/>
            </p:nvSpPr>
            <p:spPr>
              <a:xfrm>
                <a:off x="-297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순서도: 처리 73">
                <a:extLst>
                  <a:ext uri="{FF2B5EF4-FFF2-40B4-BE49-F238E27FC236}">
                    <a16:creationId xmlns:a16="http://schemas.microsoft.com/office/drawing/2014/main" id="{257C4FF7-6879-4F5D-8322-79C82013F4F2}"/>
                  </a:ext>
                </a:extLst>
              </p:cNvPr>
              <p:cNvSpPr/>
              <p:nvPr/>
            </p:nvSpPr>
            <p:spPr>
              <a:xfrm>
                <a:off x="-243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순서도: 처리 74">
                <a:extLst>
                  <a:ext uri="{FF2B5EF4-FFF2-40B4-BE49-F238E27FC236}">
                    <a16:creationId xmlns:a16="http://schemas.microsoft.com/office/drawing/2014/main" id="{9D63C47B-65BA-4F69-BA64-8404C3FA2E55}"/>
                  </a:ext>
                </a:extLst>
              </p:cNvPr>
              <p:cNvSpPr/>
              <p:nvPr/>
            </p:nvSpPr>
            <p:spPr>
              <a:xfrm>
                <a:off x="-297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순서도: 처리 75">
                <a:extLst>
                  <a:ext uri="{FF2B5EF4-FFF2-40B4-BE49-F238E27FC236}">
                    <a16:creationId xmlns:a16="http://schemas.microsoft.com/office/drawing/2014/main" id="{93EFDD3C-435E-4E3C-A5B7-6E4782547FB1}"/>
                  </a:ext>
                </a:extLst>
              </p:cNvPr>
              <p:cNvSpPr/>
              <p:nvPr/>
            </p:nvSpPr>
            <p:spPr>
              <a:xfrm>
                <a:off x="-2434007" y="401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순서도: 처리 76">
                <a:extLst>
                  <a:ext uri="{FF2B5EF4-FFF2-40B4-BE49-F238E27FC236}">
                    <a16:creationId xmlns:a16="http://schemas.microsoft.com/office/drawing/2014/main" id="{30EDC707-854C-4CD2-98CB-4776D9D03730}"/>
                  </a:ext>
                </a:extLst>
              </p:cNvPr>
              <p:cNvSpPr/>
              <p:nvPr/>
            </p:nvSpPr>
            <p:spPr>
              <a:xfrm>
                <a:off x="-3516599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순서도: 처리 77">
                <a:extLst>
                  <a:ext uri="{FF2B5EF4-FFF2-40B4-BE49-F238E27FC236}">
                    <a16:creationId xmlns:a16="http://schemas.microsoft.com/office/drawing/2014/main" id="{D85A72A6-CF3A-49BE-81E7-92271C1F9072}"/>
                  </a:ext>
                </a:extLst>
              </p:cNvPr>
              <p:cNvSpPr/>
              <p:nvPr/>
            </p:nvSpPr>
            <p:spPr>
              <a:xfrm>
                <a:off x="-2974007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순서도: 처리 78">
                <a:extLst>
                  <a:ext uri="{FF2B5EF4-FFF2-40B4-BE49-F238E27FC236}">
                    <a16:creationId xmlns:a16="http://schemas.microsoft.com/office/drawing/2014/main" id="{46B49699-F203-4D89-9F9E-15C680E4D317}"/>
                  </a:ext>
                </a:extLst>
              </p:cNvPr>
              <p:cNvSpPr/>
              <p:nvPr/>
            </p:nvSpPr>
            <p:spPr>
              <a:xfrm>
                <a:off x="-243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2" name="그림 61" descr="그리기이(가) 표시된 사진&#10;&#10;자동 생성된 설명">
              <a:extLst>
                <a:ext uri="{FF2B5EF4-FFF2-40B4-BE49-F238E27FC236}">
                  <a16:creationId xmlns:a16="http://schemas.microsoft.com/office/drawing/2014/main" id="{193C91EE-9948-49AE-B075-7732A2ADC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933" y="4916777"/>
              <a:ext cx="360000" cy="360000"/>
            </a:xfrm>
            <a:prstGeom prst="rect">
              <a:avLst/>
            </a:prstGeom>
          </p:spPr>
        </p:pic>
        <p:pic>
          <p:nvPicPr>
            <p:cNvPr id="63" name="그림 62" descr="그리기이(가) 표시된 사진&#10;&#10;자동 생성된 설명">
              <a:extLst>
                <a:ext uri="{FF2B5EF4-FFF2-40B4-BE49-F238E27FC236}">
                  <a16:creationId xmlns:a16="http://schemas.microsoft.com/office/drawing/2014/main" id="{0943005A-B970-4F7B-BC9F-A1B4A2664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539" y="4916777"/>
              <a:ext cx="360000" cy="360000"/>
            </a:xfrm>
            <a:prstGeom prst="rect">
              <a:avLst/>
            </a:prstGeom>
          </p:spPr>
        </p:pic>
        <p:pic>
          <p:nvPicPr>
            <p:cNvPr id="64" name="그림 63" descr="그리기이(가) 표시된 사진&#10;&#10;자동 생성된 설명">
              <a:extLst>
                <a:ext uri="{FF2B5EF4-FFF2-40B4-BE49-F238E27FC236}">
                  <a16:creationId xmlns:a16="http://schemas.microsoft.com/office/drawing/2014/main" id="{08090518-71E4-4436-81F5-278C48C7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758" y="4384376"/>
              <a:ext cx="360000" cy="360000"/>
            </a:xfrm>
            <a:prstGeom prst="rect">
              <a:avLst/>
            </a:prstGeom>
          </p:spPr>
        </p:pic>
        <p:pic>
          <p:nvPicPr>
            <p:cNvPr id="65" name="그림 64" descr="그리기이(가) 표시된 사진&#10;&#10;자동 생성된 설명">
              <a:extLst>
                <a:ext uri="{FF2B5EF4-FFF2-40B4-BE49-F238E27FC236}">
                  <a16:creationId xmlns:a16="http://schemas.microsoft.com/office/drawing/2014/main" id="{795E4DA8-31C3-4CDA-B5C3-DC3CF439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4384376"/>
              <a:ext cx="360000" cy="360000"/>
            </a:xfrm>
            <a:prstGeom prst="rect">
              <a:avLst/>
            </a:prstGeom>
          </p:spPr>
        </p:pic>
        <p:pic>
          <p:nvPicPr>
            <p:cNvPr id="66" name="그림 65" descr="그리기이(가) 표시된 사진&#10;&#10;자동 생성된 설명">
              <a:extLst>
                <a:ext uri="{FF2B5EF4-FFF2-40B4-BE49-F238E27FC236}">
                  <a16:creationId xmlns:a16="http://schemas.microsoft.com/office/drawing/2014/main" id="{6890690F-F564-441E-A987-DA3100C9E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4916777"/>
              <a:ext cx="360000" cy="360000"/>
            </a:xfrm>
            <a:prstGeom prst="rect">
              <a:avLst/>
            </a:prstGeom>
          </p:spPr>
        </p:pic>
        <p:pic>
          <p:nvPicPr>
            <p:cNvPr id="67" name="그림 66" descr="그리기이(가) 표시된 사진&#10;&#10;자동 생성된 설명">
              <a:extLst>
                <a:ext uri="{FF2B5EF4-FFF2-40B4-BE49-F238E27FC236}">
                  <a16:creationId xmlns:a16="http://schemas.microsoft.com/office/drawing/2014/main" id="{3132ABC8-7D23-489F-8BC4-F17A5952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5470851"/>
              <a:ext cx="360000" cy="360000"/>
            </a:xfrm>
            <a:prstGeom prst="rect">
              <a:avLst/>
            </a:prstGeom>
          </p:spPr>
        </p:pic>
      </p:grpSp>
      <p:sp>
        <p:nvSpPr>
          <p:cNvPr id="107" name="직사각형 106"/>
          <p:cNvSpPr/>
          <p:nvPr/>
        </p:nvSpPr>
        <p:spPr>
          <a:xfrm>
            <a:off x="1599250" y="1059427"/>
            <a:ext cx="9144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ysClr val="windowText" lastClr="000000"/>
                </a:solidFill>
              </a:rPr>
              <a:t>행동력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42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9DE091A-7558-49AC-ADF1-DCC170C605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7202"/>
              </p:ext>
            </p:extLst>
          </p:nvPr>
        </p:nvGraphicFramePr>
        <p:xfrm>
          <a:off x="1598613" y="1057275"/>
          <a:ext cx="5184000" cy="4826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62587475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3352977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84259382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43416424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484052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파츠 이름</a:t>
                      </a:r>
                      <a:endParaRPr sz="1400" b="1" dirty="0"/>
                    </a:p>
                  </a:txBody>
                  <a:tcPr marL="121900" marR="121900" marT="121900" marB="1219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스테이터스 영역</a:t>
                      </a:r>
                      <a:endParaRPr sz="1400" b="1" dirty="0"/>
                    </a:p>
                  </a:txBody>
                  <a:tcPr marL="121900" marR="121900" marT="121900" marB="1219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수치값</a:t>
                      </a:r>
                      <a:endParaRPr sz="1400" b="1" dirty="0"/>
                    </a:p>
                  </a:txBody>
                  <a:tcPr marL="121900" marR="121900" marT="121900" marB="1219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파츠 분류</a:t>
                      </a:r>
                      <a:endParaRPr sz="1400" b="1" dirty="0"/>
                    </a:p>
                  </a:txBody>
                  <a:tcPr marL="121900" marR="121900" marT="121900" marB="1219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파츠</a:t>
                      </a:r>
                      <a:r>
                        <a:rPr lang="ko-KR" altLang="en-US" sz="1400" dirty="0"/>
                        <a:t> 총합</a:t>
                      </a:r>
                      <a:endParaRPr sz="1400" b="1" dirty="0"/>
                    </a:p>
                  </a:txBody>
                  <a:tcPr marL="121900" marR="121900" marT="121900" marB="12190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0603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공격 추가 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공격력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+30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범위</a:t>
                      </a:r>
                      <a:r>
                        <a:rPr lang="en-US" altLang="ko-KR" sz="1400" dirty="0"/>
                        <a:t>+1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4188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로켓 탄환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327096463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공격 추가 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+10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범위</a:t>
                      </a:r>
                      <a:r>
                        <a:rPr lang="en-US" altLang="ko-KR" sz="1400" dirty="0"/>
                        <a:t>+1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크리 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데미지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+5</a:t>
                      </a:r>
                      <a:endParaRPr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6947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이지스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보호칩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200007753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공격 추가 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공격력</a:t>
                      </a:r>
                      <a:r>
                        <a:rPr lang="en-US" altLang="ko-KR" sz="1400" dirty="0"/>
                        <a:t>+10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범위</a:t>
                      </a:r>
                      <a:r>
                        <a:rPr lang="en-US" altLang="ko-KR" sz="1400" dirty="0"/>
                        <a:t>+1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명중확률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+5</a:t>
                      </a:r>
                      <a:endParaRPr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971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유도 탄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809223655"/>
                  </a:ext>
                </a:extLst>
              </a:tr>
            </a:tbl>
          </a:graphicData>
        </a:graphic>
      </p:graphicFrame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" dirty="0"/>
              <a:t>파츠 </a:t>
            </a:r>
            <a:r>
              <a:rPr lang="ko-KR" altLang="en-US" dirty="0"/>
              <a:t>시너지</a:t>
            </a:r>
            <a:endParaRPr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2D737C-0FD2-49A6-9901-BA91BC87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기획의도 </a:t>
            </a:r>
            <a:r>
              <a:rPr lang="en-US" altLang="ko-KR" dirty="0"/>
              <a:t>: </a:t>
            </a:r>
            <a:r>
              <a:rPr lang="ko-KR" altLang="en-US" dirty="0"/>
              <a:t>같은 효과의 파츠의 결합이지만 파츠의 분류에 따라 능력치의 총합이 다르게 나타나게 하여 유저들이 다양한 파츠를 수집하고 다양하게 구성을 할 수 있도록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6572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63F58E-4D11-4844-9FCF-79EDBABC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파츠 강화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파츠를</a:t>
            </a:r>
            <a:r>
              <a:rPr lang="ko-KR" altLang="en-US" dirty="0"/>
              <a:t> 재료로 하여 </a:t>
            </a:r>
            <a:r>
              <a:rPr lang="ko-KR" altLang="en-US" dirty="0" err="1"/>
              <a:t>파츠의</a:t>
            </a:r>
            <a:r>
              <a:rPr lang="ko-KR" altLang="en-US" dirty="0"/>
              <a:t> 레벨의 상승을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강화 될 </a:t>
            </a:r>
            <a:r>
              <a:rPr lang="ko-KR" altLang="en-US" dirty="0" err="1"/>
              <a:t>파츠와</a:t>
            </a:r>
            <a:r>
              <a:rPr lang="en-US" altLang="ko-KR" dirty="0"/>
              <a:t> </a:t>
            </a:r>
            <a:r>
              <a:rPr lang="ko-KR" altLang="en-US" dirty="0"/>
              <a:t>재료의 </a:t>
            </a:r>
            <a:r>
              <a:rPr lang="ko-KR" altLang="en-US" dirty="0" err="1"/>
              <a:t>파츠의</a:t>
            </a:r>
            <a:r>
              <a:rPr lang="ko-KR" altLang="en-US" dirty="0"/>
              <a:t> 배경을 다르게 설정함으로 플레이어가 무엇을 선택 하였는지 알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등급의 최고레벨 달성한 두 개의 </a:t>
            </a:r>
            <a:r>
              <a:rPr lang="ko-KR" altLang="en-US" dirty="0" err="1"/>
              <a:t>파츠를</a:t>
            </a:r>
            <a:r>
              <a:rPr lang="ko-KR" altLang="en-US" dirty="0"/>
              <a:t> 합성을 통해 상위 등급의 </a:t>
            </a:r>
            <a:r>
              <a:rPr lang="ko-KR" altLang="en-US" dirty="0" err="1"/>
              <a:t>파츠로</a:t>
            </a:r>
            <a:r>
              <a:rPr lang="ko-KR" altLang="en-US" dirty="0"/>
              <a:t> 변환이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합성의 </a:t>
            </a:r>
            <a:r>
              <a:rPr lang="ko-KR" altLang="en-US" dirty="0" err="1"/>
              <a:t>파츠에</a:t>
            </a:r>
            <a:r>
              <a:rPr lang="ko-KR" altLang="en-US" dirty="0"/>
              <a:t> 무관하게 랜덤으로 상위 등급의 </a:t>
            </a:r>
            <a:r>
              <a:rPr lang="ko-KR" altLang="en-US" dirty="0" err="1"/>
              <a:t>파츠로</a:t>
            </a:r>
            <a:r>
              <a:rPr lang="ko-KR" altLang="en-US" dirty="0"/>
              <a:t> 변환된다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1597982" y="1030012"/>
            <a:ext cx="5126398" cy="2612581"/>
            <a:chOff x="1597982" y="1030012"/>
            <a:chExt cx="5126398" cy="2612581"/>
          </a:xfrm>
        </p:grpSpPr>
        <p:sp>
          <p:nvSpPr>
            <p:cNvPr id="51" name="직사각형 50"/>
            <p:cNvSpPr/>
            <p:nvPr/>
          </p:nvSpPr>
          <p:spPr>
            <a:xfrm>
              <a:off x="4255144" y="1253073"/>
              <a:ext cx="2336454" cy="2262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A0EFB91-9F8D-4250-89AB-B6CC3B705ED6}"/>
                </a:ext>
              </a:extLst>
            </p:cNvPr>
            <p:cNvGrpSpPr/>
            <p:nvPr/>
          </p:nvGrpSpPr>
          <p:grpSpPr>
            <a:xfrm>
              <a:off x="4331218" y="1980464"/>
              <a:ext cx="2164746" cy="318572"/>
              <a:chOff x="5894388" y="1525332"/>
              <a:chExt cx="2201630" cy="3600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FA685BB-85A4-4406-A64C-2F31C52A880A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144472F-A6DE-422E-A9E8-3448EB2FAE6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0C378D1-0DEA-4001-A31C-1E389B72D4F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4461BAF-2351-4C13-B796-A1A66B4791A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ECD0848-07F9-42B9-8584-A79E99D843F3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5D7EE6-EAD3-4E92-9731-182838F2334B}"/>
                </a:ext>
              </a:extLst>
            </p:cNvPr>
            <p:cNvSpPr/>
            <p:nvPr/>
          </p:nvSpPr>
          <p:spPr>
            <a:xfrm>
              <a:off x="1696576" y="1109015"/>
              <a:ext cx="888737" cy="79986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/>
                <a:t>파츠</a:t>
              </a:r>
              <a:endParaRPr lang="ko-KR" altLang="en-US" sz="1500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85BA770-1745-46D2-8E2C-C66CA873FB7A}"/>
                </a:ext>
              </a:extLst>
            </p:cNvPr>
            <p:cNvGrpSpPr/>
            <p:nvPr/>
          </p:nvGrpSpPr>
          <p:grpSpPr>
            <a:xfrm>
              <a:off x="4331218" y="2357387"/>
              <a:ext cx="2164746" cy="318572"/>
              <a:chOff x="5894388" y="1525332"/>
              <a:chExt cx="2201630" cy="360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28D0113-35FD-4CCD-9028-C62BD1103518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1FA8A97-3B2A-46A1-91B3-90E639268AF7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B674CC2-09F7-437F-AEE0-7CA4A1B3092B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3A3828B-BD83-4C0C-87FF-077BE2F8082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6C6943E-2678-433E-BAC3-FF1F148DEE36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5BA90AE-FF99-45AE-9585-3DA6E9B3DF63}"/>
                </a:ext>
              </a:extLst>
            </p:cNvPr>
            <p:cNvGrpSpPr/>
            <p:nvPr/>
          </p:nvGrpSpPr>
          <p:grpSpPr>
            <a:xfrm>
              <a:off x="4331218" y="2734310"/>
              <a:ext cx="2164746" cy="318572"/>
              <a:chOff x="5894388" y="1525332"/>
              <a:chExt cx="2201630" cy="360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C72566B-07F5-47E3-9A34-B98A5BAD135C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47EF6C5-5824-43F0-BEAD-413CC3333F2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EF2D026-3E24-4ACF-A05C-B6444637E15F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CBE12CD-9580-43B4-AC8D-A2FBF3B144C0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832FBEB-FD20-4A13-9BD5-9F53A23A84C0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B375289-30E6-40E3-9567-4E5E29825CA2}"/>
                </a:ext>
              </a:extLst>
            </p:cNvPr>
            <p:cNvGrpSpPr/>
            <p:nvPr/>
          </p:nvGrpSpPr>
          <p:grpSpPr>
            <a:xfrm>
              <a:off x="4331218" y="3111232"/>
              <a:ext cx="2164746" cy="318572"/>
              <a:chOff x="5894388" y="1525332"/>
              <a:chExt cx="2201630" cy="3600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A2B8014-682D-41D3-B1E6-47EFA3E6169D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182A190-9F7B-4391-88DD-F0A0F7DCD7AF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A53648B-818F-4A4B-8AC6-35135F945DC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98DCE0F-738D-499E-9629-2710A8A31002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E127332-AD96-4268-9F7F-8497C937D10E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3" name="그림 32" descr="개체이(가) 표시된 사진&#10;&#10;자동 생성된 설명">
              <a:extLst>
                <a:ext uri="{FF2B5EF4-FFF2-40B4-BE49-F238E27FC236}">
                  <a16:creationId xmlns:a16="http://schemas.microsoft.com/office/drawing/2014/main" id="{60CDA3DC-96F3-4272-9804-120E362FE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6" t="69425" r="50000" b="19518"/>
            <a:stretch/>
          </p:blipFill>
          <p:spPr>
            <a:xfrm>
              <a:off x="1696576" y="2233622"/>
              <a:ext cx="2301978" cy="28305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597982" y="1030012"/>
              <a:ext cx="5126398" cy="26125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A0EFB91-9F8D-4250-89AB-B6CC3B705ED6}"/>
                </a:ext>
              </a:extLst>
            </p:cNvPr>
            <p:cNvGrpSpPr/>
            <p:nvPr/>
          </p:nvGrpSpPr>
          <p:grpSpPr>
            <a:xfrm>
              <a:off x="4340998" y="1603541"/>
              <a:ext cx="2164746" cy="318572"/>
              <a:chOff x="5894388" y="1525332"/>
              <a:chExt cx="2201630" cy="3600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FA685BB-85A4-4406-A64C-2F31C52A880A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144472F-A6DE-422E-A9E8-3448EB2FAE6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0C378D1-0DEA-4001-A31C-1E389B72D4F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4461BAF-2351-4C13-B796-A1A66B4791A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ECD0848-07F9-42B9-8584-A79E99D843F3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4314736" y="1267425"/>
              <a:ext cx="1194728" cy="247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/>
                <a:t>플레이어 </a:t>
              </a:r>
              <a:r>
                <a:rPr lang="ko-KR" altLang="en-US" sz="1300" dirty="0" err="1"/>
                <a:t>소지창</a:t>
              </a:r>
              <a:endParaRPr lang="ko-KR" altLang="en-US" sz="1300" dirty="0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696576" y="2498321"/>
              <a:ext cx="2407256" cy="1071105"/>
              <a:chOff x="2007978" y="1855529"/>
              <a:chExt cx="2448272" cy="1210394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2007978" y="2129819"/>
                <a:ext cx="2448272" cy="936104"/>
                <a:chOff x="2007978" y="1027633"/>
                <a:chExt cx="2448272" cy="936104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EB4ED41A-9644-478D-896C-63E950F509BE}"/>
                    </a:ext>
                  </a:extLst>
                </p:cNvPr>
                <p:cNvSpPr/>
                <p:nvPr/>
              </p:nvSpPr>
              <p:spPr>
                <a:xfrm>
                  <a:off x="2007978" y="1027633"/>
                  <a:ext cx="2448272" cy="93610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4FC03807-0817-4DA7-A58F-290CE424C719}"/>
                    </a:ext>
                  </a:extLst>
                </p:cNvPr>
                <p:cNvGrpSpPr/>
                <p:nvPr/>
              </p:nvGrpSpPr>
              <p:grpSpPr>
                <a:xfrm>
                  <a:off x="2151994" y="1146698"/>
                  <a:ext cx="2036919" cy="333067"/>
                  <a:chOff x="5894388" y="1525332"/>
                  <a:chExt cx="2201630" cy="360000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4C52553F-051D-47A8-AA9C-989706019DD5}"/>
                      </a:ext>
                    </a:extLst>
                  </p:cNvPr>
                  <p:cNvSpPr/>
                  <p:nvPr/>
                </p:nvSpPr>
                <p:spPr>
                  <a:xfrm>
                    <a:off x="589438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5C7AA512-484B-4834-A3E8-C4D6453B9BE3}"/>
                      </a:ext>
                    </a:extLst>
                  </p:cNvPr>
                  <p:cNvSpPr/>
                  <p:nvPr/>
                </p:nvSpPr>
                <p:spPr>
                  <a:xfrm>
                    <a:off x="6354795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20E07466-3EA1-4017-B17A-4191B698AAE1}"/>
                      </a:ext>
                    </a:extLst>
                  </p:cNvPr>
                  <p:cNvSpPr/>
                  <p:nvPr/>
                </p:nvSpPr>
                <p:spPr>
                  <a:xfrm>
                    <a:off x="6815202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CE416EFF-B4DD-4A30-9B5B-2D4A6E43CBF0}"/>
                      </a:ext>
                    </a:extLst>
                  </p:cNvPr>
                  <p:cNvSpPr/>
                  <p:nvPr/>
                </p:nvSpPr>
                <p:spPr>
                  <a:xfrm>
                    <a:off x="7275609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3DC2E4A1-D2B0-4F7E-B6D7-AE871B3781E7}"/>
                      </a:ext>
                    </a:extLst>
                  </p:cNvPr>
                  <p:cNvSpPr/>
                  <p:nvPr/>
                </p:nvSpPr>
                <p:spPr>
                  <a:xfrm>
                    <a:off x="773601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9EF7C26C-9BC7-4B4D-A073-DA9632DF932E}"/>
                    </a:ext>
                  </a:extLst>
                </p:cNvPr>
                <p:cNvGrpSpPr/>
                <p:nvPr/>
              </p:nvGrpSpPr>
              <p:grpSpPr>
                <a:xfrm>
                  <a:off x="2151994" y="1565172"/>
                  <a:ext cx="2036919" cy="333069"/>
                  <a:chOff x="5894388" y="1525332"/>
                  <a:chExt cx="2201630" cy="360003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FE0BE274-14A2-453B-AE97-69412965713C}"/>
                      </a:ext>
                    </a:extLst>
                  </p:cNvPr>
                  <p:cNvSpPr/>
                  <p:nvPr/>
                </p:nvSpPr>
                <p:spPr>
                  <a:xfrm>
                    <a:off x="589438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A9CB044F-31F3-4C10-B036-FD8A0CA12EA0}"/>
                      </a:ext>
                    </a:extLst>
                  </p:cNvPr>
                  <p:cNvSpPr/>
                  <p:nvPr/>
                </p:nvSpPr>
                <p:spPr>
                  <a:xfrm>
                    <a:off x="6354795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ADB44123-FCA8-42A6-8138-2F0943CF8EEB}"/>
                      </a:ext>
                    </a:extLst>
                  </p:cNvPr>
                  <p:cNvSpPr/>
                  <p:nvPr/>
                </p:nvSpPr>
                <p:spPr>
                  <a:xfrm>
                    <a:off x="6815202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1AE50FEB-C1BB-473E-98BA-45F332FD2497}"/>
                      </a:ext>
                    </a:extLst>
                  </p:cNvPr>
                  <p:cNvSpPr/>
                  <p:nvPr/>
                </p:nvSpPr>
                <p:spPr>
                  <a:xfrm>
                    <a:off x="7275609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5A9E7183-B866-4EAC-A793-7213E0679EED}"/>
                      </a:ext>
                    </a:extLst>
                  </p:cNvPr>
                  <p:cNvSpPr/>
                  <p:nvPr/>
                </p:nvSpPr>
                <p:spPr>
                  <a:xfrm>
                    <a:off x="7736018" y="1525334"/>
                    <a:ext cx="360000" cy="360001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sp>
            <p:nvSpPr>
              <p:cNvPr id="59" name="TextBox 58"/>
              <p:cNvSpPr txBox="1"/>
              <p:nvPr/>
            </p:nvSpPr>
            <p:spPr>
              <a:xfrm>
                <a:off x="2031587" y="1855529"/>
                <a:ext cx="640811" cy="279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dirty="0"/>
                  <a:t>재료 창</a:t>
                </a: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719789" y="1961264"/>
              <a:ext cx="1053564" cy="247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 err="1"/>
                <a:t>스킬의</a:t>
              </a:r>
              <a:r>
                <a:rPr lang="ko-KR" altLang="en-US" sz="1300" dirty="0"/>
                <a:t> 경험치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737395" y="3957866"/>
            <a:ext cx="2448449" cy="2495620"/>
            <a:chOff x="2166569" y="697260"/>
            <a:chExt cx="2125354" cy="240700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B0CF2A-5580-4E92-AACE-9D1563F89B8D}"/>
                </a:ext>
              </a:extLst>
            </p:cNvPr>
            <p:cNvSpPr/>
            <p:nvPr/>
          </p:nvSpPr>
          <p:spPr>
            <a:xfrm>
              <a:off x="2166569" y="697260"/>
              <a:ext cx="2125354" cy="24070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52E6A6C-1C11-42F6-A940-D74BCFD5AF36}"/>
                </a:ext>
              </a:extLst>
            </p:cNvPr>
            <p:cNvSpPr/>
            <p:nvPr/>
          </p:nvSpPr>
          <p:spPr>
            <a:xfrm>
              <a:off x="2260202" y="1166919"/>
              <a:ext cx="651501" cy="651501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2EA21D9-B829-4C7B-80E9-175164454234}"/>
                </a:ext>
              </a:extLst>
            </p:cNvPr>
            <p:cNvSpPr/>
            <p:nvPr/>
          </p:nvSpPr>
          <p:spPr>
            <a:xfrm>
              <a:off x="3516837" y="1166919"/>
              <a:ext cx="651501" cy="651501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68" name="십자형 67">
              <a:extLst>
                <a:ext uri="{FF2B5EF4-FFF2-40B4-BE49-F238E27FC236}">
                  <a16:creationId xmlns:a16="http://schemas.microsoft.com/office/drawing/2014/main" id="{627677AC-816E-48FC-B57A-929E7B1547F9}"/>
                </a:ext>
              </a:extLst>
            </p:cNvPr>
            <p:cNvSpPr/>
            <p:nvPr/>
          </p:nvSpPr>
          <p:spPr>
            <a:xfrm>
              <a:off x="3005137" y="1258028"/>
              <a:ext cx="418266" cy="418266"/>
            </a:xfrm>
            <a:prstGeom prst="plus">
              <a:avLst>
                <a:gd name="adj" fmla="val 3845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7EA9C4-D517-43C1-A374-83616E267F12}"/>
                </a:ext>
              </a:extLst>
            </p:cNvPr>
            <p:cNvSpPr txBox="1"/>
            <p:nvPr/>
          </p:nvSpPr>
          <p:spPr>
            <a:xfrm>
              <a:off x="3054745" y="834697"/>
              <a:ext cx="344054" cy="2150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합성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FD38528-8C98-42BB-BC55-1C3778BE5C30}"/>
                </a:ext>
              </a:extLst>
            </p:cNvPr>
            <p:cNvSpPr/>
            <p:nvPr/>
          </p:nvSpPr>
          <p:spPr>
            <a:xfrm>
              <a:off x="2888520" y="2213212"/>
              <a:ext cx="651501" cy="651501"/>
            </a:xfrm>
            <a:prstGeom prst="rect">
              <a:avLst/>
            </a:prstGeom>
            <a:solidFill>
              <a:srgbClr val="C198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6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82164" y="1284271"/>
            <a:ext cx="1079409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ko-KR" altLang="en-US" sz="1500" dirty="0" err="1"/>
              <a:t>재화값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0942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26E82CA-1872-4C6D-9083-D62287A21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346282"/>
              </p:ext>
            </p:extLst>
          </p:nvPr>
        </p:nvGraphicFramePr>
        <p:xfrm>
          <a:off x="1598613" y="1057275"/>
          <a:ext cx="10080000" cy="5036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413163813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1046650923"/>
                    </a:ext>
                  </a:extLst>
                </a:gridCol>
                <a:gridCol w="7200000">
                  <a:extLst>
                    <a:ext uri="{9D8B030D-6E8A-4147-A177-3AD203B41FA5}">
                      <a16:colId xmlns:a16="http://schemas.microsoft.com/office/drawing/2014/main" val="289419832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내용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72748"/>
                  </a:ext>
                </a:extLst>
              </a:tr>
              <a:tr h="749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플렛폼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스마트폰 이용자가 늘어나고 접근성이 좋은 모바일 </a:t>
                      </a:r>
                      <a:r>
                        <a:rPr lang="ko-KR" altLang="en-US" sz="1200" dirty="0" err="1"/>
                        <a:t>플렛폼으로</a:t>
                      </a:r>
                      <a:r>
                        <a:rPr lang="ko-KR" altLang="en-US" sz="1200" dirty="0"/>
                        <a:t> 선정하였다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331097"/>
                  </a:ext>
                </a:extLst>
              </a:tr>
              <a:tr h="749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장르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SRPG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시장 중 가장 범위가 큰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장르 중 규모가 큰 </a:t>
                      </a:r>
                      <a:r>
                        <a:rPr lang="en-US" altLang="ko-KR" sz="1200" dirty="0"/>
                        <a:t>SRPG</a:t>
                      </a:r>
                      <a:r>
                        <a:rPr lang="ko-KR" altLang="en-US" sz="1200" dirty="0"/>
                        <a:t> 장르의 게임으로 하였다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392151"/>
                  </a:ext>
                </a:extLst>
              </a:tr>
              <a:tr h="749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소재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SF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기획하는 게임의 컨셉에 어울리고 유저의 이해를 쉽게 할 수 있는 소재를 선택 하였다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316505"/>
                  </a:ext>
                </a:extLst>
              </a:tr>
              <a:tr h="749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타겟유저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전략적 재미를 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좋아하는 유저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시장 분석을 통해 </a:t>
                      </a:r>
                      <a:r>
                        <a:rPr lang="ko-KR" altLang="en-US" sz="1200" dirty="0" err="1"/>
                        <a:t>턴제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의 규모가 크기에 </a:t>
                      </a:r>
                      <a:r>
                        <a:rPr lang="ko-KR" altLang="en-US" sz="1200" dirty="0" err="1"/>
                        <a:t>턴제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에 맞는 전략적인 재미를 좋아하는 유저를 타겟으로 삼았다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71022"/>
                  </a:ext>
                </a:extLst>
              </a:tr>
              <a:tr h="749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참고게임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라스트 오리진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장르와 전투 플레이의 부분에서 일부분을 수정하여 사용하겠다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46077"/>
                  </a:ext>
                </a:extLst>
              </a:tr>
              <a:tr h="749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기획의도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조사한 시장에 따라 </a:t>
                      </a:r>
                      <a:r>
                        <a:rPr lang="ko-KR" altLang="en-US" sz="1200" dirty="0" err="1"/>
                        <a:t>수집적</a:t>
                      </a:r>
                      <a:r>
                        <a:rPr lang="ko-KR" altLang="en-US" sz="1200" dirty="0"/>
                        <a:t> 요소를 변형하여 수집을 하고 이러한 수집을 이용하여 전략적인 구성하는 재미를 주는 게임을 기획하겠다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51311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0006EF30-C491-41F7-AAA8-CD52B2A2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</p:spTree>
    <p:extLst>
      <p:ext uri="{BB962C8B-B14F-4D97-AF65-F5344CB8AC3E}">
        <p14:creationId xmlns:p14="http://schemas.microsoft.com/office/powerpoint/2010/main" val="1261871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장르 </a:t>
            </a:r>
            <a:r>
              <a:rPr lang="en-US" altLang="ko-KR" dirty="0"/>
              <a:t>: SRPG</a:t>
            </a:r>
          </a:p>
          <a:p>
            <a:r>
              <a:rPr lang="ko-KR" altLang="en-US" dirty="0" err="1"/>
              <a:t>플렛폼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모바일</a:t>
            </a:r>
            <a:endParaRPr lang="en-US" altLang="ko-KR" dirty="0"/>
          </a:p>
          <a:p>
            <a:r>
              <a:rPr lang="ko-KR" altLang="en-US" dirty="0"/>
              <a:t>세계관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SF</a:t>
            </a:r>
            <a:r>
              <a:rPr lang="ko-KR" altLang="en-US" dirty="0" err="1"/>
              <a:t>세계꽌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990600"/>
            <a:ext cx="5040000" cy="285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738562"/>
            <a:ext cx="5040000" cy="28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22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9D99309-0BA8-43B1-91D6-722EAAFB7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976236"/>
              </p:ext>
            </p:extLst>
          </p:nvPr>
        </p:nvGraphicFramePr>
        <p:xfrm>
          <a:off x="1598613" y="1057275"/>
          <a:ext cx="10382185" cy="4580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328">
                  <a:extLst>
                    <a:ext uri="{9D8B030D-6E8A-4147-A177-3AD203B41FA5}">
                      <a16:colId xmlns:a16="http://schemas.microsoft.com/office/drawing/2014/main" val="1930335064"/>
                    </a:ext>
                  </a:extLst>
                </a:gridCol>
                <a:gridCol w="847554">
                  <a:extLst>
                    <a:ext uri="{9D8B030D-6E8A-4147-A177-3AD203B41FA5}">
                      <a16:colId xmlns:a16="http://schemas.microsoft.com/office/drawing/2014/main" val="758838558"/>
                    </a:ext>
                  </a:extLst>
                </a:gridCol>
                <a:gridCol w="1004510">
                  <a:extLst>
                    <a:ext uri="{9D8B030D-6E8A-4147-A177-3AD203B41FA5}">
                      <a16:colId xmlns:a16="http://schemas.microsoft.com/office/drawing/2014/main" val="112972086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419">
                  <a:extLst>
                    <a:ext uri="{9D8B030D-6E8A-4147-A177-3AD203B41FA5}">
                      <a16:colId xmlns:a16="http://schemas.microsoft.com/office/drawing/2014/main" val="428395827"/>
                    </a:ext>
                  </a:extLst>
                </a:gridCol>
                <a:gridCol w="1475374">
                  <a:extLst>
                    <a:ext uri="{9D8B030D-6E8A-4147-A177-3AD203B41FA5}">
                      <a16:colId xmlns:a16="http://schemas.microsoft.com/office/drawing/2014/main" val="2639796672"/>
                    </a:ext>
                  </a:extLst>
                </a:gridCol>
                <a:gridCol w="2808000">
                  <a:extLst>
                    <a:ext uri="{9D8B030D-6E8A-4147-A177-3AD203B41FA5}">
                      <a16:colId xmlns:a16="http://schemas.microsoft.com/office/drawing/2014/main" val="2670988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플렛폼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진행 방식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3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랑그릿사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자동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3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판타지워택틱스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00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50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XCOM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2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브라운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자동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6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소녀전선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부대 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8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팬텀게이트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프렛포머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능력치에 따라 순서 배정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창세기전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5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VEGA Conflict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SNG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실시간전략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2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아틀린티카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중세 판타지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MMORPG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1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슈퍼로봇대전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콘솔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(PSP)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SF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SRPG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 캐릭터이동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선택 전투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적군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모든 아군</a:t>
                      </a:r>
                    </a:p>
                  </a:txBody>
                  <a:tcPr marL="17680" marR="17680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8F09FF9A-216A-4086-B785-70B0BFF1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전투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EB45E-3902-4A76-85C0-EFE8CC3DD8E6}"/>
              </a:ext>
            </a:extLst>
          </p:cNvPr>
          <p:cNvSpPr txBox="1"/>
          <p:nvPr/>
        </p:nvSpPr>
        <p:spPr>
          <a:xfrm>
            <a:off x="1599695" y="6218659"/>
            <a:ext cx="563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전투에 관한 부분을 조사를 통해 알아보고 내 게임에서 적용 하겠다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5768" y="4143742"/>
            <a:ext cx="1909091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72" y="5114261"/>
            <a:ext cx="1920000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225" y="3773517"/>
            <a:ext cx="1732881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858" y="5138659"/>
            <a:ext cx="1918248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06" y="1043233"/>
            <a:ext cx="1920000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72" y="1037134"/>
            <a:ext cx="1917160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894" y="5292547"/>
            <a:ext cx="1925217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257" y="-321909"/>
            <a:ext cx="1922849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72" y="-321909"/>
            <a:ext cx="1920000" cy="108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674" y="3755220"/>
            <a:ext cx="1542857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674" y="2396177"/>
            <a:ext cx="1375796" cy="108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157" y="2408375"/>
            <a:ext cx="1920949" cy="10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677" y="697327"/>
            <a:ext cx="222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804" y="1846132"/>
            <a:ext cx="2218127" cy="10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677" y="2994937"/>
            <a:ext cx="222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60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C26961F-8437-4F29-8E24-F84E3C78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컨텐츠의 흐름도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4D397F9F-5AAB-485D-BFB6-427C3EA0F24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</p:spPr>
        <p:txBody>
          <a:bodyPr/>
          <a:lstStyle/>
          <a:p>
            <a:r>
              <a:rPr lang="ko-KR" altLang="en-US" dirty="0"/>
              <a:t>기본 캐릭터와 장비는 기본적으로 제공을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캐릭터에 장비 </a:t>
            </a:r>
            <a:r>
              <a:rPr lang="en-US" altLang="ko-KR" dirty="0"/>
              <a:t>2</a:t>
            </a:r>
            <a:r>
              <a:rPr lang="ko-KR" altLang="en-US" dirty="0"/>
              <a:t>개를 장착이 가능하고</a:t>
            </a:r>
            <a:r>
              <a:rPr lang="en-US" altLang="ko-KR" dirty="0"/>
              <a:t>, 1</a:t>
            </a:r>
            <a:r>
              <a:rPr lang="ko-KR" altLang="en-US" dirty="0"/>
              <a:t>개의 장비에 최대 </a:t>
            </a:r>
            <a:r>
              <a:rPr lang="en-US" altLang="ko-KR" dirty="0"/>
              <a:t>4</a:t>
            </a:r>
            <a:r>
              <a:rPr lang="ko-KR" altLang="en-US" dirty="0"/>
              <a:t>개의 파츠를 장착할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파츠는</a:t>
            </a:r>
            <a:r>
              <a:rPr lang="ko-KR" altLang="en-US" dirty="0"/>
              <a:t> 장착 정도에 따라 다른 능력치를 지닌다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</a:t>
            </a:r>
            <a:r>
              <a:rPr lang="ko-KR" altLang="en-US" dirty="0" err="1"/>
              <a:t>던전의</a:t>
            </a:r>
            <a:r>
              <a:rPr lang="ko-KR" altLang="en-US" dirty="0"/>
              <a:t> 주요 보상은 </a:t>
            </a:r>
            <a:r>
              <a:rPr lang="ko-KR" altLang="en-US" dirty="0" err="1"/>
              <a:t>경험치로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레이드의</a:t>
            </a:r>
            <a:r>
              <a:rPr lang="ko-KR" altLang="en-US" dirty="0"/>
              <a:t> 주요 보상은 장비로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결투장의 주요 보상은 재료로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경험치와</a:t>
            </a:r>
            <a:r>
              <a:rPr lang="ko-KR" altLang="en-US" dirty="0"/>
              <a:t> 재료</a:t>
            </a:r>
            <a:r>
              <a:rPr lang="en-US" altLang="ko-KR" dirty="0"/>
              <a:t>,</a:t>
            </a:r>
            <a:r>
              <a:rPr lang="ko-KR" altLang="en-US" dirty="0"/>
              <a:t> 장비 획득을 통해 캐릭터의 육성에 이용하고 이러한 캐릭터 육성을 통해 유저는 일반 </a:t>
            </a:r>
            <a:r>
              <a:rPr lang="ko-KR" altLang="en-US" dirty="0" err="1"/>
              <a:t>던전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레이드</a:t>
            </a:r>
            <a:r>
              <a:rPr lang="en-US" altLang="ko-KR" dirty="0"/>
              <a:t>,</a:t>
            </a:r>
            <a:r>
              <a:rPr lang="ko-KR" altLang="en-US" dirty="0"/>
              <a:t> 결투장에 이용한다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385" name="그룹 384"/>
          <p:cNvGrpSpPr/>
          <p:nvPr/>
        </p:nvGrpSpPr>
        <p:grpSpPr>
          <a:xfrm>
            <a:off x="1849108" y="1272200"/>
            <a:ext cx="4769221" cy="432000"/>
            <a:chOff x="1849108" y="1272200"/>
            <a:chExt cx="4769221" cy="432000"/>
          </a:xfrm>
        </p:grpSpPr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1849108" y="1272200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파츠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5466329" y="1272200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캐릭터</a:t>
              </a: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3657718" y="1272200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장비</a:t>
              </a:r>
            </a:p>
          </p:txBody>
        </p:sp>
        <p:sp>
          <p:nvSpPr>
            <p:cNvPr id="380" name="오른쪽 화살표 379"/>
            <p:cNvSpPr/>
            <p:nvPr/>
          </p:nvSpPr>
          <p:spPr>
            <a:xfrm>
              <a:off x="3001108" y="1308200"/>
              <a:ext cx="648000" cy="360000"/>
            </a:xfrm>
            <a:prstGeom prst="rightArrow">
              <a:avLst>
                <a:gd name="adj1" fmla="val 59726"/>
                <a:gd name="adj2" fmla="val 460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장착</a:t>
              </a:r>
            </a:p>
          </p:txBody>
        </p:sp>
        <p:sp>
          <p:nvSpPr>
            <p:cNvPr id="384" name="오른쪽 화살표 383"/>
            <p:cNvSpPr/>
            <p:nvPr/>
          </p:nvSpPr>
          <p:spPr>
            <a:xfrm>
              <a:off x="4809718" y="1308200"/>
              <a:ext cx="648000" cy="360000"/>
            </a:xfrm>
            <a:prstGeom prst="rightArrow">
              <a:avLst>
                <a:gd name="adj1" fmla="val 59726"/>
                <a:gd name="adj2" fmla="val 4606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장착</a:t>
              </a:r>
            </a:p>
          </p:txBody>
        </p:sp>
      </p:grpSp>
      <p:cxnSp>
        <p:nvCxnSpPr>
          <p:cNvPr id="387" name="직선 연결선 386"/>
          <p:cNvCxnSpPr/>
          <p:nvPr/>
        </p:nvCxnSpPr>
        <p:spPr>
          <a:xfrm>
            <a:off x="1575412" y="1972019"/>
            <a:ext cx="52109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그룹 444"/>
          <p:cNvGrpSpPr/>
          <p:nvPr/>
        </p:nvGrpSpPr>
        <p:grpSpPr>
          <a:xfrm>
            <a:off x="1760208" y="2489248"/>
            <a:ext cx="4894191" cy="3167614"/>
            <a:chOff x="1849108" y="2177061"/>
            <a:chExt cx="4894191" cy="3167614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3657718" y="3544868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캐릭터</a:t>
              </a: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E77A8396-66A0-49FF-B80A-402FE5901B86}"/>
                </a:ext>
              </a:extLst>
            </p:cNvPr>
            <p:cNvSpPr/>
            <p:nvPr/>
          </p:nvSpPr>
          <p:spPr>
            <a:xfrm>
              <a:off x="1849108" y="4912675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일반 </a:t>
              </a: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던전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22CA7E71-94DE-4670-B933-49BDE6F986CD}"/>
                </a:ext>
              </a:extLst>
            </p:cNvPr>
            <p:cNvSpPr/>
            <p:nvPr/>
          </p:nvSpPr>
          <p:spPr>
            <a:xfrm>
              <a:off x="5466329" y="4912675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결투장</a:t>
              </a:r>
              <a:r>
                <a:rPr lang="en-US" altLang="ko-KR" sz="1400" dirty="0">
                  <a:solidFill>
                    <a:sysClr val="windowText" lastClr="000000"/>
                  </a:solidFill>
                </a:rPr>
                <a:t>(PVP)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77A8396-66A0-49FF-B80A-402FE5901B86}"/>
                </a:ext>
              </a:extLst>
            </p:cNvPr>
            <p:cNvSpPr/>
            <p:nvPr/>
          </p:nvSpPr>
          <p:spPr>
            <a:xfrm>
              <a:off x="3657718" y="2177061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레이드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09" name="직선 화살표 연결선 308"/>
            <p:cNvCxnSpPr>
              <a:stCxn id="296" idx="2"/>
              <a:endCxn id="297" idx="3"/>
            </p:cNvCxnSpPr>
            <p:nvPr/>
          </p:nvCxnSpPr>
          <p:spPr>
            <a:xfrm flipH="1">
              <a:off x="3001108" y="3976868"/>
              <a:ext cx="1232610" cy="115180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/>
            <p:cNvCxnSpPr>
              <a:stCxn id="296" idx="3"/>
              <a:endCxn id="298" idx="0"/>
            </p:cNvCxnSpPr>
            <p:nvPr/>
          </p:nvCxnSpPr>
          <p:spPr>
            <a:xfrm>
              <a:off x="4809718" y="3760868"/>
              <a:ext cx="1232611" cy="115180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/>
            <p:cNvCxnSpPr/>
            <p:nvPr/>
          </p:nvCxnSpPr>
          <p:spPr>
            <a:xfrm flipV="1">
              <a:off x="4091086" y="2609061"/>
              <a:ext cx="0" cy="93580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화살표 연결선 328"/>
            <p:cNvCxnSpPr>
              <a:stCxn id="297" idx="0"/>
              <a:endCxn id="296" idx="1"/>
            </p:cNvCxnSpPr>
            <p:nvPr/>
          </p:nvCxnSpPr>
          <p:spPr>
            <a:xfrm flipV="1">
              <a:off x="2425108" y="3760868"/>
              <a:ext cx="1232610" cy="11518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화살표 연결선 335"/>
            <p:cNvCxnSpPr>
              <a:stCxn id="299" idx="2"/>
              <a:endCxn id="296" idx="0"/>
            </p:cNvCxnSpPr>
            <p:nvPr/>
          </p:nvCxnSpPr>
          <p:spPr>
            <a:xfrm>
              <a:off x="4233718" y="2609061"/>
              <a:ext cx="0" cy="9358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화살표 연결선 346"/>
            <p:cNvCxnSpPr>
              <a:stCxn id="298" idx="1"/>
              <a:endCxn id="296" idx="2"/>
            </p:cNvCxnSpPr>
            <p:nvPr/>
          </p:nvCxnSpPr>
          <p:spPr>
            <a:xfrm flipH="1" flipV="1">
              <a:off x="4233718" y="3976868"/>
              <a:ext cx="1232611" cy="11518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5231299" y="3939264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캐릭터의 강함을 테스트 하고 강함을 자랑하기 위해</a:t>
              </a: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3276301" y="4721456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</a:rPr>
                <a:t>캐릭터의 성장을 위한 아이템 </a:t>
              </a:r>
              <a:r>
                <a:rPr lang="ko-KR" altLang="en-US" sz="800" dirty="0" err="1">
                  <a:solidFill>
                    <a:sysClr val="windowText" lastClr="000000"/>
                  </a:solidFill>
                </a:rPr>
                <a:t>파밍을</a:t>
              </a:r>
              <a:r>
                <a:rPr lang="ko-KR" altLang="en-US" sz="800" dirty="0">
                  <a:solidFill>
                    <a:sysClr val="windowText" lastClr="000000"/>
                  </a:solidFill>
                </a:rPr>
                <a:t> 하기 위해</a:t>
              </a: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2608704" y="2817969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ysClr val="windowText" lastClr="000000"/>
                  </a:solidFill>
                </a:rPr>
                <a:t>캐릭터의 강함을 테스트 하고 캐릭터의 성장을 위해</a:t>
              </a: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4233718" y="2817969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FF0000"/>
                  </a:solidFill>
                </a:rPr>
                <a:t>장비</a:t>
              </a: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2468293" y="4118928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FF0000"/>
                  </a:solidFill>
                </a:rPr>
                <a:t>경험치</a:t>
              </a: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4322618" y="4272500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FF0000"/>
                  </a:solidFill>
                </a:rPr>
                <a:t>재료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442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3D09CA-38C9-4065-93F1-B8CF4118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파츠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유저가 전투를 통해 재료를 수집한다</a:t>
            </a:r>
            <a:r>
              <a:rPr lang="en-US" altLang="ko-KR" dirty="0"/>
              <a:t>. (</a:t>
            </a:r>
            <a:r>
              <a:rPr lang="ko-KR" altLang="en-US" dirty="0"/>
              <a:t>전투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수집된 재료로 </a:t>
            </a:r>
            <a:r>
              <a:rPr lang="ko-KR" altLang="en-US" dirty="0" err="1"/>
              <a:t>파츠를</a:t>
            </a:r>
            <a:r>
              <a:rPr lang="ko-KR" altLang="en-US" dirty="0"/>
              <a:t> 제작 및 강화한다</a:t>
            </a:r>
            <a:r>
              <a:rPr lang="en-US" altLang="ko-KR" dirty="0"/>
              <a:t>. 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제작 및 강화가 된 </a:t>
            </a:r>
            <a:r>
              <a:rPr lang="ko-KR" altLang="en-US" dirty="0" err="1"/>
              <a:t>파츠를</a:t>
            </a:r>
            <a:r>
              <a:rPr lang="ko-KR" altLang="en-US" dirty="0"/>
              <a:t> 캐릭터에 부착한다</a:t>
            </a:r>
            <a:r>
              <a:rPr lang="en-US" altLang="ko-KR" dirty="0"/>
              <a:t>. (</a:t>
            </a:r>
            <a:r>
              <a:rPr lang="ko-KR" altLang="en-US" dirty="0"/>
              <a:t>육성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dirty="0" err="1"/>
              <a:t>파츠가</a:t>
            </a:r>
            <a:r>
              <a:rPr lang="ko-KR" altLang="en-US" dirty="0"/>
              <a:t> 장착된 캐릭터로 전투를 시행한다</a:t>
            </a:r>
            <a:r>
              <a:rPr lang="en-US" altLang="ko-KR" dirty="0"/>
              <a:t>. (</a:t>
            </a:r>
            <a:r>
              <a:rPr lang="ko-KR" altLang="en-US" dirty="0"/>
              <a:t>전투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캐릭터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유저가 전투를 통해 캐릭터를 성장 혹은 수집을 한다</a:t>
            </a:r>
            <a:r>
              <a:rPr lang="en-US" altLang="ko-KR" dirty="0"/>
              <a:t>. (</a:t>
            </a:r>
            <a:r>
              <a:rPr lang="ko-KR" altLang="en-US" dirty="0"/>
              <a:t>전투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성장된 캐릭터를 승급을 한다</a:t>
            </a:r>
            <a:r>
              <a:rPr lang="en-US" altLang="ko-KR" dirty="0"/>
              <a:t>. (</a:t>
            </a:r>
            <a:r>
              <a:rPr lang="ko-KR" altLang="en-US" dirty="0"/>
              <a:t>육성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승급 된 캐릭터를 전투를 시행한다</a:t>
            </a:r>
            <a:r>
              <a:rPr lang="en-US" altLang="ko-KR" dirty="0"/>
              <a:t>. (</a:t>
            </a:r>
            <a:r>
              <a:rPr lang="ko-KR" altLang="en-US" dirty="0"/>
              <a:t>전투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26961F-8437-4F29-8E24-F84E3C78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컨텐츠의 흐름도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119228B-BC24-49B6-9FD8-68CA1C820B0D}"/>
              </a:ext>
            </a:extLst>
          </p:cNvPr>
          <p:cNvGrpSpPr/>
          <p:nvPr/>
        </p:nvGrpSpPr>
        <p:grpSpPr>
          <a:xfrm>
            <a:off x="1688824" y="1321021"/>
            <a:ext cx="5040001" cy="4790785"/>
            <a:chOff x="1742614" y="1321021"/>
            <a:chExt cx="5040001" cy="47907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859D93-ED60-4AAC-9ECA-BF15CA52D1E5}"/>
                </a:ext>
              </a:extLst>
            </p:cNvPr>
            <p:cNvSpPr/>
            <p:nvPr/>
          </p:nvSpPr>
          <p:spPr>
            <a:xfrm>
              <a:off x="3628273" y="1533708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전투</a:t>
              </a:r>
              <a:r>
                <a:rPr lang="en-US" altLang="ko-KR" sz="1400" dirty="0">
                  <a:solidFill>
                    <a:sysClr val="windowText" lastClr="000000"/>
                  </a:solidFill>
                </a:rPr>
                <a:t>(PVE)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4560E0-C2E7-4F14-AF8C-C6B388EF072C}"/>
                </a:ext>
              </a:extLst>
            </p:cNvPr>
            <p:cNvSpPr/>
            <p:nvPr/>
          </p:nvSpPr>
          <p:spPr>
            <a:xfrm>
              <a:off x="1852380" y="2804098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파츠 제작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E47986-6BEC-43EF-BE6F-67954549ABB4}"/>
                </a:ext>
              </a:extLst>
            </p:cNvPr>
            <p:cNvSpPr/>
            <p:nvPr/>
          </p:nvSpPr>
          <p:spPr>
            <a:xfrm>
              <a:off x="3628273" y="4024435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파츠 강화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1206897-E1CC-4FC2-AAD3-8235B20900DB}"/>
                </a:ext>
              </a:extLst>
            </p:cNvPr>
            <p:cNvSpPr/>
            <p:nvPr/>
          </p:nvSpPr>
          <p:spPr>
            <a:xfrm>
              <a:off x="1852380" y="4024435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파츠 장착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2407916-3A29-4F0C-8C24-B628F4F3C8A4}"/>
                </a:ext>
              </a:extLst>
            </p:cNvPr>
            <p:cNvSpPr/>
            <p:nvPr/>
          </p:nvSpPr>
          <p:spPr>
            <a:xfrm>
              <a:off x="3628273" y="5536979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전투</a:t>
              </a:r>
              <a:r>
                <a:rPr lang="en-US" altLang="ko-KR" sz="1400" dirty="0">
                  <a:solidFill>
                    <a:sysClr val="windowText" lastClr="000000"/>
                  </a:solidFill>
                </a:rPr>
                <a:t>(PVE, PVP)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A93441-6DEC-4E58-A945-EC2748C378DA}"/>
                </a:ext>
              </a:extLst>
            </p:cNvPr>
            <p:cNvSpPr/>
            <p:nvPr/>
          </p:nvSpPr>
          <p:spPr>
            <a:xfrm>
              <a:off x="5234108" y="4024435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캐릭터 승급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303781-E003-4894-B2BF-6D53E286F0DB}"/>
                </a:ext>
              </a:extLst>
            </p:cNvPr>
            <p:cNvSpPr/>
            <p:nvPr/>
          </p:nvSpPr>
          <p:spPr>
            <a:xfrm>
              <a:off x="5234108" y="2804098"/>
              <a:ext cx="1440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캐릭터 성장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28D9C0D-F9C8-4A19-818B-6DAAABD5C3F9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2572380" y="1965708"/>
              <a:ext cx="1775893" cy="8383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8217E23-3CAB-4C04-B3B6-34E9C35E46AE}"/>
                </a:ext>
              </a:extLst>
            </p:cNvPr>
            <p:cNvCxnSpPr>
              <a:cxnSpLocks/>
              <a:stCxn id="4" idx="2"/>
              <a:endCxn id="10" idx="0"/>
            </p:cNvCxnSpPr>
            <p:nvPr/>
          </p:nvCxnSpPr>
          <p:spPr>
            <a:xfrm>
              <a:off x="4348273" y="1965708"/>
              <a:ext cx="1605835" cy="83839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9BB43F1-C432-447D-9A09-EC9DAD2E8752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2572380" y="3236098"/>
              <a:ext cx="0" cy="7883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4EA4D76-EB64-466A-BD19-24B8BC78B08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572380" y="3236098"/>
              <a:ext cx="1775893" cy="7883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8F334DF-BB82-45D3-839B-6E5A2D876411}"/>
                </a:ext>
              </a:extLst>
            </p:cNvPr>
            <p:cNvCxnSpPr>
              <a:cxnSpLocks/>
              <a:stCxn id="6" idx="1"/>
              <a:endCxn id="7" idx="3"/>
            </p:cNvCxnSpPr>
            <p:nvPr/>
          </p:nvCxnSpPr>
          <p:spPr>
            <a:xfrm flipH="1">
              <a:off x="3292380" y="4240435"/>
              <a:ext cx="3358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5FD47D0-5F86-4640-81EA-3FE161CF935D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5954108" y="3236098"/>
              <a:ext cx="0" cy="78833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59C5D2D-0FF5-404B-BCC2-7B63B85C08C7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2572380" y="4456435"/>
              <a:ext cx="1775893" cy="10805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DAA7122-B03A-418E-8209-012E6C8BC66E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 flipH="1">
              <a:off x="4348273" y="4456435"/>
              <a:ext cx="1605835" cy="10805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F2AD4A9-C0CC-499E-9A0E-B26B0FB3A737}"/>
                </a:ext>
              </a:extLst>
            </p:cNvPr>
            <p:cNvSpPr/>
            <p:nvPr/>
          </p:nvSpPr>
          <p:spPr>
            <a:xfrm>
              <a:off x="1742615" y="1321021"/>
              <a:ext cx="5040000" cy="10366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0D28CA-C0E5-4068-9F81-32811B08A8F5}"/>
                </a:ext>
              </a:extLst>
            </p:cNvPr>
            <p:cNvSpPr/>
            <p:nvPr/>
          </p:nvSpPr>
          <p:spPr>
            <a:xfrm>
              <a:off x="1742614" y="2353333"/>
              <a:ext cx="3325659" cy="12542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03C5D1D-E215-443A-B6D1-53A467AD378A}"/>
                </a:ext>
              </a:extLst>
            </p:cNvPr>
            <p:cNvSpPr/>
            <p:nvPr/>
          </p:nvSpPr>
          <p:spPr>
            <a:xfrm>
              <a:off x="1742615" y="2353091"/>
              <a:ext cx="5040000" cy="250881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1AD44FA-7968-4413-8692-672ADB58E7D5}"/>
                </a:ext>
              </a:extLst>
            </p:cNvPr>
            <p:cNvSpPr/>
            <p:nvPr/>
          </p:nvSpPr>
          <p:spPr>
            <a:xfrm>
              <a:off x="1742615" y="4857520"/>
              <a:ext cx="5040000" cy="12542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37394FB-B623-40F7-BD44-80596EEA3E17}"/>
              </a:ext>
            </a:extLst>
          </p:cNvPr>
          <p:cNvSpPr txBox="1"/>
          <p:nvPr/>
        </p:nvSpPr>
        <p:spPr>
          <a:xfrm>
            <a:off x="1688825" y="13089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36F04E-44C5-46DE-AFE3-88648F06BF7B}"/>
              </a:ext>
            </a:extLst>
          </p:cNvPr>
          <p:cNvSpPr txBox="1"/>
          <p:nvPr/>
        </p:nvSpPr>
        <p:spPr>
          <a:xfrm>
            <a:off x="1688825" y="2362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수집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813346-1B4F-44CB-8A12-97C7B3975E7B}"/>
              </a:ext>
            </a:extLst>
          </p:cNvPr>
          <p:cNvSpPr txBox="1"/>
          <p:nvPr/>
        </p:nvSpPr>
        <p:spPr>
          <a:xfrm>
            <a:off x="1688824" y="360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육성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B48F73-59D7-4305-B1D9-C23F32E48549}"/>
              </a:ext>
            </a:extLst>
          </p:cNvPr>
          <p:cNvSpPr txBox="1"/>
          <p:nvPr/>
        </p:nvSpPr>
        <p:spPr>
          <a:xfrm>
            <a:off x="1688825" y="48640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4560E0-C2E7-4F14-AF8C-C6B388EF072C}"/>
              </a:ext>
            </a:extLst>
          </p:cNvPr>
          <p:cNvSpPr/>
          <p:nvPr/>
        </p:nvSpPr>
        <p:spPr>
          <a:xfrm>
            <a:off x="3378290" y="2804098"/>
            <a:ext cx="144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장비수집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28D9C0D-F9C8-4A19-818B-6DAAABD5C3F9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 flipH="1">
            <a:off x="4098290" y="1965708"/>
            <a:ext cx="196193" cy="838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28D9C0D-F9C8-4A19-818B-6DAAABD5C3F9}"/>
              </a:ext>
            </a:extLst>
          </p:cNvPr>
          <p:cNvCxnSpPr>
            <a:cxnSpLocks/>
            <a:stCxn id="29" idx="3"/>
            <a:endCxn id="10" idx="1"/>
          </p:cNvCxnSpPr>
          <p:nvPr/>
        </p:nvCxnSpPr>
        <p:spPr>
          <a:xfrm>
            <a:off x="4818290" y="3020098"/>
            <a:ext cx="3620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28D9C0D-F9C8-4A19-818B-6DAAABD5C3F9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4098290" y="3236098"/>
            <a:ext cx="1802028" cy="788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53" idx="1"/>
            <a:endCxn id="45" idx="1"/>
          </p:cNvCxnSpPr>
          <p:nvPr/>
        </p:nvCxnSpPr>
        <p:spPr>
          <a:xfrm rot="10800000">
            <a:off x="1688825" y="1839371"/>
            <a:ext cx="12700" cy="3645293"/>
          </a:xfrm>
          <a:prstGeom prst="bentConnector3">
            <a:avLst>
              <a:gd name="adj1" fmla="val 2828567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-8022271" y="3566101"/>
            <a:ext cx="4867950" cy="432000"/>
            <a:chOff x="1807529" y="3584671"/>
            <a:chExt cx="4867950" cy="432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3665504" y="3584671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재료 획득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EF00A-F55E-4A51-B0A1-6034725463A3}"/>
                </a:ext>
              </a:extLst>
            </p:cNvPr>
            <p:cNvSpPr/>
            <p:nvPr/>
          </p:nvSpPr>
          <p:spPr>
            <a:xfrm>
              <a:off x="1807529" y="3584671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경험치 획득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5D8DA31-68C8-4EA1-AC32-56AFBB93F03E}"/>
                </a:ext>
              </a:extLst>
            </p:cNvPr>
            <p:cNvSpPr/>
            <p:nvPr/>
          </p:nvSpPr>
          <p:spPr>
            <a:xfrm>
              <a:off x="5523479" y="3584671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장비 획득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7A8396-66A0-49FF-B80A-402FE5901B86}"/>
              </a:ext>
            </a:extLst>
          </p:cNvPr>
          <p:cNvSpPr/>
          <p:nvPr/>
        </p:nvSpPr>
        <p:spPr>
          <a:xfrm>
            <a:off x="-8022271" y="5440956"/>
            <a:ext cx="486795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캐릭터 육성</a:t>
            </a:r>
          </a:p>
        </p:txBody>
      </p:sp>
      <p:cxnSp>
        <p:nvCxnSpPr>
          <p:cNvPr id="42" name="직선 화살표 연결선 41"/>
          <p:cNvCxnSpPr>
            <a:stCxn id="38" idx="2"/>
          </p:cNvCxnSpPr>
          <p:nvPr/>
        </p:nvCxnSpPr>
        <p:spPr>
          <a:xfrm>
            <a:off x="-7446271" y="3998101"/>
            <a:ext cx="0" cy="1457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2"/>
            <a:endCxn id="41" idx="0"/>
          </p:cNvCxnSpPr>
          <p:nvPr/>
        </p:nvCxnSpPr>
        <p:spPr>
          <a:xfrm>
            <a:off x="-5588296" y="3998101"/>
            <a:ext cx="0" cy="144285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9" idx="2"/>
          </p:cNvCxnSpPr>
          <p:nvPr/>
        </p:nvCxnSpPr>
        <p:spPr>
          <a:xfrm>
            <a:off x="-3730321" y="3998101"/>
            <a:ext cx="0" cy="14573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60" idx="2"/>
            <a:endCxn id="38" idx="0"/>
          </p:cNvCxnSpPr>
          <p:nvPr/>
        </p:nvCxnSpPr>
        <p:spPr>
          <a:xfrm>
            <a:off x="-7446271" y="2069838"/>
            <a:ext cx="0" cy="14962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64" idx="2"/>
            <a:endCxn id="36" idx="0"/>
          </p:cNvCxnSpPr>
          <p:nvPr/>
        </p:nvCxnSpPr>
        <p:spPr>
          <a:xfrm>
            <a:off x="-5588296" y="2069838"/>
            <a:ext cx="0" cy="149626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61" idx="2"/>
            <a:endCxn id="39" idx="0"/>
          </p:cNvCxnSpPr>
          <p:nvPr/>
        </p:nvCxnSpPr>
        <p:spPr>
          <a:xfrm>
            <a:off x="-3730321" y="2069838"/>
            <a:ext cx="0" cy="1496263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61" idx="2"/>
            <a:endCxn id="38" idx="0"/>
          </p:cNvCxnSpPr>
          <p:nvPr/>
        </p:nvCxnSpPr>
        <p:spPr>
          <a:xfrm flipH="1">
            <a:off x="-7446271" y="2069838"/>
            <a:ext cx="3715950" cy="1496263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60" idx="2"/>
            <a:endCxn id="36" idx="0"/>
          </p:cNvCxnSpPr>
          <p:nvPr/>
        </p:nvCxnSpPr>
        <p:spPr>
          <a:xfrm>
            <a:off x="-7446271" y="2069838"/>
            <a:ext cx="1857975" cy="149626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64" idx="2"/>
            <a:endCxn id="39" idx="0"/>
          </p:cNvCxnSpPr>
          <p:nvPr/>
        </p:nvCxnSpPr>
        <p:spPr>
          <a:xfrm>
            <a:off x="-5588296" y="2069838"/>
            <a:ext cx="1857975" cy="1496263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41" idx="1"/>
            <a:endCxn id="65" idx="1"/>
          </p:cNvCxnSpPr>
          <p:nvPr/>
        </p:nvCxnSpPr>
        <p:spPr>
          <a:xfrm rot="10800000">
            <a:off x="-8104159" y="1861358"/>
            <a:ext cx="81888" cy="3795598"/>
          </a:xfrm>
          <a:prstGeom prst="bentConnector3">
            <a:avLst>
              <a:gd name="adj1" fmla="val 379162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-8104159" y="1501358"/>
            <a:ext cx="5004000" cy="720000"/>
            <a:chOff x="1725641" y="1501358"/>
            <a:chExt cx="5004000" cy="7200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77A8396-66A0-49FF-B80A-402FE5901B86}"/>
                </a:ext>
              </a:extLst>
            </p:cNvPr>
            <p:cNvSpPr/>
            <p:nvPr/>
          </p:nvSpPr>
          <p:spPr>
            <a:xfrm>
              <a:off x="1807529" y="1637838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일반 </a:t>
              </a: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던전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CA7E71-94DE-4670-B933-49BDE6F986CD}"/>
                </a:ext>
              </a:extLst>
            </p:cNvPr>
            <p:cNvSpPr/>
            <p:nvPr/>
          </p:nvSpPr>
          <p:spPr>
            <a:xfrm>
              <a:off x="5523479" y="1637838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결투장</a:t>
              </a:r>
              <a:r>
                <a:rPr lang="en-US" altLang="ko-KR" sz="1400" dirty="0">
                  <a:solidFill>
                    <a:sysClr val="windowText" lastClr="000000"/>
                  </a:solidFill>
                </a:rPr>
                <a:t>(PVP)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77A8396-66A0-49FF-B80A-402FE5901B86}"/>
                </a:ext>
              </a:extLst>
            </p:cNvPr>
            <p:cNvSpPr/>
            <p:nvPr/>
          </p:nvSpPr>
          <p:spPr>
            <a:xfrm>
              <a:off x="3665504" y="1637838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레이드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725641" y="1501358"/>
              <a:ext cx="5004000" cy="72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-5907327" y="6361084"/>
            <a:ext cx="3456000" cy="543547"/>
            <a:chOff x="2929971" y="5947090"/>
            <a:chExt cx="3456000" cy="54354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4081971" y="6058637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재료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AAEF00A-F55E-4A51-B0A1-6034725463A3}"/>
                </a:ext>
              </a:extLst>
            </p:cNvPr>
            <p:cNvSpPr/>
            <p:nvPr/>
          </p:nvSpPr>
          <p:spPr>
            <a:xfrm>
              <a:off x="2929971" y="6058637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경험치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5D8DA31-68C8-4EA1-AC32-56AFBB93F03E}"/>
                </a:ext>
              </a:extLst>
            </p:cNvPr>
            <p:cNvSpPr/>
            <p:nvPr/>
          </p:nvSpPr>
          <p:spPr>
            <a:xfrm>
              <a:off x="5233971" y="6058637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장비</a:t>
              </a: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 flipV="1">
              <a:off x="3235971" y="5947090"/>
              <a:ext cx="540000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>
              <a:off x="4387971" y="5947091"/>
              <a:ext cx="5400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5539971" y="5947091"/>
              <a:ext cx="54000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6823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C8FF9C8-70F0-469C-AD02-6C03EC4C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11" y="-1"/>
            <a:ext cx="9229725" cy="700755"/>
          </a:xfrm>
        </p:spPr>
        <p:txBody>
          <a:bodyPr>
            <a:normAutofit/>
          </a:bodyPr>
          <a:lstStyle/>
          <a:p>
            <a:r>
              <a:rPr lang="ko-KR" altLang="en-US" dirty="0"/>
              <a:t>파츠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40071"/>
              </p:ext>
            </p:extLst>
          </p:nvPr>
        </p:nvGraphicFramePr>
        <p:xfrm>
          <a:off x="1335809" y="1031393"/>
          <a:ext cx="9990283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0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기획의도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적을 직접 공격하기 위한 부분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다양한 공격을 하기 위한 장치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단일 대상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타깃의 후방 공격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타깃  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보호칩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적의 공격의 피해를 줄어주는 부분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캐릭터의 </a:t>
                      </a:r>
                      <a:r>
                        <a:rPr lang="ko-KR" altLang="en-US" sz="1400" dirty="0" err="1"/>
                        <a:t>생존력을</a:t>
                      </a:r>
                      <a:r>
                        <a:rPr lang="ko-KR" altLang="en-US" sz="1400" dirty="0"/>
                        <a:t> 올려주기 위한 장치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방어 범위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공격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무기에 추가적인 효과를 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같은 무기의 </a:t>
                      </a:r>
                      <a:r>
                        <a:rPr lang="ko-KR" altLang="en-US" sz="1400" dirty="0" err="1"/>
                        <a:t>파츠이더라도</a:t>
                      </a:r>
                      <a:r>
                        <a:rPr lang="ko-KR" altLang="en-US" sz="1400" dirty="0"/>
                        <a:t> 다른 추가적 </a:t>
                      </a:r>
                      <a:r>
                        <a:rPr lang="ko-KR" altLang="en-US" sz="1400" dirty="0" err="1"/>
                        <a:t>효과값을</a:t>
                      </a:r>
                      <a:r>
                        <a:rPr lang="ko-KR" altLang="en-US" sz="1400" dirty="0"/>
                        <a:t> 주기 위한 장치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스턴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공격범위 증가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보호칩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보조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모듈에 추가적인 효과를 부여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캍은</a:t>
                      </a:r>
                      <a:r>
                        <a:rPr lang="ko-KR" altLang="en-US" sz="1400" dirty="0"/>
                        <a:t> 모듈의 </a:t>
                      </a:r>
                      <a:r>
                        <a:rPr lang="ko-KR" altLang="en-US" sz="1400" dirty="0" err="1"/>
                        <a:t>파츠이더라도</a:t>
                      </a:r>
                      <a:r>
                        <a:rPr lang="ko-KR" altLang="en-US" sz="1400" dirty="0"/>
                        <a:t> 다른 추가적 </a:t>
                      </a:r>
                      <a:r>
                        <a:rPr lang="ko-KR" altLang="en-US" sz="1400" dirty="0" err="1"/>
                        <a:t>효과값을</a:t>
                      </a:r>
                      <a:r>
                        <a:rPr lang="ko-KR" altLang="en-US" sz="1400" dirty="0"/>
                        <a:t> 주기 위한 장치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반사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데미지</a:t>
                      </a:r>
                      <a:r>
                        <a:rPr lang="ko-KR" altLang="en-US" sz="1400" dirty="0"/>
                        <a:t> 감소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방어 범위 증가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48426"/>
              </p:ext>
            </p:extLst>
          </p:nvPr>
        </p:nvGraphicFramePr>
        <p:xfrm>
          <a:off x="1480457" y="3597625"/>
          <a:ext cx="1001188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파츠</a:t>
                      </a:r>
                      <a:r>
                        <a:rPr lang="ko-KR" altLang="en-US" sz="1400" dirty="0"/>
                        <a:t>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타겟</a:t>
                      </a:r>
                      <a:r>
                        <a:rPr lang="ko-KR" altLang="en-US" sz="1400" dirty="0"/>
                        <a:t>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장착 가능한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단일 대상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우측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좌측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실드팩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기준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우측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좌측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레일건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열 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우측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좌측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행 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대형 방패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행 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우측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좌측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510130" y="4388950"/>
            <a:ext cx="180000" cy="18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/>
          <p:cNvSpPr/>
          <p:nvPr/>
        </p:nvSpPr>
        <p:spPr>
          <a:xfrm>
            <a:off x="7689310" y="43889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직사각형 135"/>
          <p:cNvSpPr/>
          <p:nvPr/>
        </p:nvSpPr>
        <p:spPr>
          <a:xfrm>
            <a:off x="7330130" y="43889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사각형 136"/>
          <p:cNvSpPr/>
          <p:nvPr/>
        </p:nvSpPr>
        <p:spPr>
          <a:xfrm>
            <a:off x="7330130" y="42121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직사각형 147"/>
          <p:cNvSpPr/>
          <p:nvPr/>
        </p:nvSpPr>
        <p:spPr>
          <a:xfrm>
            <a:off x="7690130" y="42121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직사각형 148"/>
          <p:cNvSpPr/>
          <p:nvPr/>
        </p:nvSpPr>
        <p:spPr>
          <a:xfrm>
            <a:off x="7509310" y="4209949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/>
          <p:cNvSpPr/>
          <p:nvPr/>
        </p:nvSpPr>
        <p:spPr>
          <a:xfrm>
            <a:off x="7689310" y="45689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직사각형 150"/>
          <p:cNvSpPr/>
          <p:nvPr/>
        </p:nvSpPr>
        <p:spPr>
          <a:xfrm>
            <a:off x="7510130" y="45689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/>
          <p:cNvSpPr/>
          <p:nvPr/>
        </p:nvSpPr>
        <p:spPr>
          <a:xfrm>
            <a:off x="7329310" y="45689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/>
          <p:cNvSpPr/>
          <p:nvPr/>
        </p:nvSpPr>
        <p:spPr>
          <a:xfrm>
            <a:off x="6077230" y="4060498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직사각형 153"/>
          <p:cNvSpPr/>
          <p:nvPr/>
        </p:nvSpPr>
        <p:spPr>
          <a:xfrm>
            <a:off x="6077230" y="47880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5898050" y="47880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5717230" y="47880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6269960" y="47880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직사각형 157"/>
          <p:cNvSpPr/>
          <p:nvPr/>
        </p:nvSpPr>
        <p:spPr>
          <a:xfrm>
            <a:off x="6625280" y="52017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/>
          <p:cNvSpPr/>
          <p:nvPr/>
        </p:nvSpPr>
        <p:spPr>
          <a:xfrm>
            <a:off x="6625280" y="5024933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6624460" y="538175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/>
          <p:cNvSpPr/>
          <p:nvPr/>
        </p:nvSpPr>
        <p:spPr>
          <a:xfrm>
            <a:off x="6167230" y="5531217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167230" y="5354400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직사각형 162"/>
          <p:cNvSpPr/>
          <p:nvPr/>
        </p:nvSpPr>
        <p:spPr>
          <a:xfrm>
            <a:off x="6166410" y="5711217"/>
            <a:ext cx="180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123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C8FF9C8-70F0-469C-AD02-6C03EC4C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11" y="-1"/>
            <a:ext cx="9229725" cy="700755"/>
          </a:xfrm>
        </p:spPr>
        <p:txBody>
          <a:bodyPr>
            <a:normAutofit/>
          </a:bodyPr>
          <a:lstStyle/>
          <a:p>
            <a:r>
              <a:rPr lang="ko-KR" altLang="en-US" dirty="0"/>
              <a:t>파츠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29128"/>
              </p:ext>
            </p:extLst>
          </p:nvPr>
        </p:nvGraphicFramePr>
        <p:xfrm>
          <a:off x="1341217" y="1298862"/>
          <a:ext cx="9766665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7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영역당 시너지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기획의도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탄환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탄환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다양한 범위의</a:t>
                      </a:r>
                      <a:r>
                        <a:rPr lang="ko-KR" altLang="en-US" sz="1400" baseline="0" dirty="0"/>
                        <a:t> 무기를 장착하게 하여 여러 적을 동시에 타격하도록 한다</a:t>
                      </a:r>
                      <a:r>
                        <a:rPr lang="en-US" altLang="ko-KR" sz="14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/>
                        <a:t>같은 범위의 무기의 경우 추가적 </a:t>
                      </a:r>
                      <a:r>
                        <a:rPr lang="ko-KR" altLang="en-US" sz="1400" baseline="0" dirty="0" err="1"/>
                        <a:t>데미지를</a:t>
                      </a:r>
                      <a:r>
                        <a:rPr lang="ko-KR" altLang="en-US" sz="1400" baseline="0" dirty="0"/>
                        <a:t> 준다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탄환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무기의 성능을 향상시켜 다양한 전략을 만들도록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모듈의 성능을 향상시켜 다양한 전략을 만들도록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탄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무기의 </a:t>
                      </a:r>
                      <a:r>
                        <a:rPr lang="ko-KR" altLang="en-US" sz="1400" dirty="0" err="1"/>
                        <a:t>데미지</a:t>
                      </a:r>
                      <a:r>
                        <a:rPr lang="ko-KR" altLang="en-US" sz="1400" baseline="0" dirty="0"/>
                        <a:t> 상승하거나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공격을 받을 때 일정 확률로 반격을 가한다</a:t>
                      </a:r>
                      <a:r>
                        <a:rPr lang="en-US" altLang="ko-KR" sz="1400" baseline="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모듈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다양한 범위의 모듈을 장착시켜 범위를 변형한다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같은 범위의 모듈의 경우 추가적 방어를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ㆍㆍㆍㆍ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탄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모듈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무기의 효과와 방어의 효과를 동시 적용된다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55766"/>
              </p:ext>
            </p:extLst>
          </p:nvPr>
        </p:nvGraphicFramePr>
        <p:xfrm>
          <a:off x="1459675" y="4943839"/>
          <a:ext cx="1001188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파츠</a:t>
                      </a:r>
                      <a:r>
                        <a:rPr lang="ko-KR" altLang="en-US" sz="1400" dirty="0"/>
                        <a:t>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타겟</a:t>
                      </a:r>
                      <a:r>
                        <a:rPr lang="ko-KR" altLang="en-US" sz="1400" dirty="0"/>
                        <a:t>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장착 가능한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검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무기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단일 대상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우측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좌측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74423" y="837196"/>
            <a:ext cx="5493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캐릭터당 </a:t>
            </a:r>
            <a:r>
              <a:rPr lang="en-US" altLang="ko-KR" sz="1400" dirty="0"/>
              <a:t>3</a:t>
            </a:r>
            <a:r>
              <a:rPr lang="ko-KR" altLang="en-US" sz="1400" dirty="0"/>
              <a:t>개의 영역</a:t>
            </a:r>
            <a:r>
              <a:rPr lang="en-US" altLang="ko-KR" sz="1400" dirty="0"/>
              <a:t>, 1</a:t>
            </a:r>
            <a:r>
              <a:rPr lang="ko-KR" altLang="en-US" sz="1400" dirty="0"/>
              <a:t>개의 영역마다 최대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파츠</a:t>
            </a:r>
            <a:r>
              <a:rPr lang="ko-KR" altLang="en-US" sz="1400" dirty="0"/>
              <a:t> 장착가능 </a:t>
            </a:r>
          </a:p>
        </p:txBody>
      </p:sp>
    </p:spTree>
    <p:extLst>
      <p:ext uri="{BB962C8B-B14F-4D97-AF65-F5344CB8AC3E}">
        <p14:creationId xmlns:p14="http://schemas.microsoft.com/office/powerpoint/2010/main" val="1507929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C8FF9C8-70F0-469C-AD02-6C03EC4C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11" y="-1"/>
            <a:ext cx="9229725" cy="700755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캐릭터의 </a:t>
            </a:r>
            <a:r>
              <a:rPr lang="ko-KR" altLang="en-US" dirty="0" err="1"/>
              <a:t>스테이터스</a:t>
            </a:r>
            <a:endParaRPr lang="ko-KR" altLang="en-US" dirty="0"/>
          </a:p>
        </p:txBody>
      </p:sp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66477"/>
              </p:ext>
            </p:extLst>
          </p:nvPr>
        </p:nvGraphicFramePr>
        <p:xfrm>
          <a:off x="1341217" y="1298862"/>
          <a:ext cx="97666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7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스텟종류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스탯</a:t>
                      </a:r>
                      <a:r>
                        <a:rPr lang="ko-KR" altLang="en-US" sz="1400" dirty="0"/>
                        <a:t> 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HP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공격력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방어력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..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16902"/>
              </p:ext>
            </p:extLst>
          </p:nvPr>
        </p:nvGraphicFramePr>
        <p:xfrm>
          <a:off x="1459675" y="4943839"/>
          <a:ext cx="10011887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증가값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파츠의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외형 유무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파츠가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주는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스테이터스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영역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74423" y="837196"/>
            <a:ext cx="5493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캐릭터당 </a:t>
            </a:r>
            <a:r>
              <a:rPr lang="en-US" altLang="ko-KR" sz="1400" dirty="0"/>
              <a:t>3</a:t>
            </a:r>
            <a:r>
              <a:rPr lang="ko-KR" altLang="en-US" sz="1400" dirty="0"/>
              <a:t>개의 영역</a:t>
            </a:r>
            <a:r>
              <a:rPr lang="en-US" altLang="ko-KR" sz="1400" dirty="0"/>
              <a:t>, 1</a:t>
            </a:r>
            <a:r>
              <a:rPr lang="ko-KR" altLang="en-US" sz="1400" dirty="0"/>
              <a:t>개의 영역마다 최대 </a:t>
            </a:r>
            <a:r>
              <a:rPr lang="en-US" altLang="ko-KR" sz="1400" dirty="0"/>
              <a:t>4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파츠</a:t>
            </a:r>
            <a:r>
              <a:rPr lang="ko-KR" altLang="en-US" sz="1400" dirty="0"/>
              <a:t> 장착가능 </a:t>
            </a:r>
          </a:p>
        </p:txBody>
      </p:sp>
    </p:spTree>
    <p:extLst>
      <p:ext uri="{BB962C8B-B14F-4D97-AF65-F5344CB8AC3E}">
        <p14:creationId xmlns:p14="http://schemas.microsoft.com/office/powerpoint/2010/main" val="338292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" dirty="0"/>
              <a:t>파츠 스테이터스</a:t>
            </a:r>
            <a:endParaRPr dirty="0"/>
          </a:p>
        </p:txBody>
      </p:sp>
      <p:graphicFrame>
        <p:nvGraphicFramePr>
          <p:cNvPr id="136" name="Google Shape;136;p26"/>
          <p:cNvGraphicFramePr/>
          <p:nvPr>
            <p:extLst>
              <p:ext uri="{D42A27DB-BD31-4B8C-83A1-F6EECF244321}">
                <p14:modId xmlns:p14="http://schemas.microsoft.com/office/powerpoint/2010/main" val="3609967050"/>
              </p:ext>
            </p:extLst>
          </p:nvPr>
        </p:nvGraphicFramePr>
        <p:xfrm>
          <a:off x="1574801" y="1044321"/>
          <a:ext cx="10296000" cy="554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8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8368">
                  <a:extLst>
                    <a:ext uri="{9D8B030D-6E8A-4147-A177-3AD203B41FA5}">
                      <a16:colId xmlns:a16="http://schemas.microsoft.com/office/drawing/2014/main" val="3688339735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파츠 이름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/>
                        <a:t>스테이터스 영역</a:t>
                      </a:r>
                      <a:endParaRPr sz="1400" b="1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증가 수치값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파츠 분류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/>
                        <a:t>파츠 외형 유무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/>
                        <a:t>장작가능 장비</a:t>
                      </a:r>
                      <a:endParaRPr sz="1400" b="1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공격 추가 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공격력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10~50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로켓 탄환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1~3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실드 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방어력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10~50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보호칩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레이더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명중률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10~30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특수 탄환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크리티컬 데미지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10~40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조준경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크리티컬 확률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10~20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힐링팩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HP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100~500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전기 칩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상태이상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10%~30%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무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/>
                        <a:t>유도 탄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1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이지스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범위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보호칩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무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121900" marR="121900" marT="121900" marB="1219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10400" y="5981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1927936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r>
              <a:rPr lang="ko" dirty="0"/>
              <a:t>파츠 시너지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1389524" y="678633"/>
            <a:ext cx="54336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dirty="0"/>
              <a:t>캐릭터 당 </a:t>
            </a:r>
            <a:r>
              <a:rPr lang="en-US" altLang="ko" sz="1300" dirty="0"/>
              <a:t>2</a:t>
            </a:r>
            <a:r>
              <a:rPr lang="ko" altLang="en-US" sz="1300" dirty="0"/>
              <a:t>개의 장비 </a:t>
            </a:r>
            <a:r>
              <a:rPr lang="en-US" altLang="ko" sz="1300" dirty="0"/>
              <a:t>1</a:t>
            </a:r>
            <a:r>
              <a:rPr lang="ko" altLang="en-US" sz="1300" dirty="0"/>
              <a:t>개의 장비마다 최대 </a:t>
            </a:r>
            <a:r>
              <a:rPr lang="en-US" altLang="ko" sz="1300" dirty="0"/>
              <a:t>4</a:t>
            </a:r>
            <a:r>
              <a:rPr lang="ko" altLang="en-US" sz="1300" dirty="0"/>
              <a:t>개의 파츠 장착 가능</a:t>
            </a:r>
            <a:endParaRPr sz="1300" dirty="0"/>
          </a:p>
        </p:txBody>
      </p:sp>
      <p:graphicFrame>
        <p:nvGraphicFramePr>
          <p:cNvPr id="143" name="Google Shape;143;p27"/>
          <p:cNvGraphicFramePr/>
          <p:nvPr>
            <p:extLst>
              <p:ext uri="{D42A27DB-BD31-4B8C-83A1-F6EECF244321}">
                <p14:modId xmlns:p14="http://schemas.microsoft.com/office/powerpoint/2010/main" val="1056540346"/>
              </p:ext>
            </p:extLst>
          </p:nvPr>
        </p:nvGraphicFramePr>
        <p:xfrm>
          <a:off x="1578267" y="1080569"/>
          <a:ext cx="10256976" cy="5912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3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3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3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33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/>
                        <a:t>조합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공격력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방어력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HP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크리 데미지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명중 확률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회피 확률</a:t>
                      </a:r>
                      <a:endParaRPr sz="13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공격칩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20</a:t>
                      </a: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보호칩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5</a:t>
                      </a: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5</a:t>
                      </a: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보호칩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보호칩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20</a:t>
                      </a: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보호칩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5</a:t>
                      </a: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지원칩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20</a:t>
                      </a: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공격칩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/>
                        <a:t>공격칩</a:t>
                      </a:r>
                      <a:r>
                        <a:rPr lang="ko" sz="1400" dirty="0"/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공격칩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공격칩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dirty="0"/>
                        <a:t>125</a:t>
                      </a: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125</a:t>
                      </a: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지원칩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75</a:t>
                      </a: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공격칩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공격칩</a:t>
                      </a: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</a:rPr>
                        <a:t>보호칩</a:t>
                      </a:r>
                      <a:endParaRPr sz="1400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50</a:t>
                      </a: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8</a:t>
                      </a:r>
                      <a:endParaRPr sz="13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700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dirty="0">
                          <a:solidFill>
                            <a:schemeClr val="dk1"/>
                          </a:solidFill>
                        </a:rPr>
                        <a:t>….  </a:t>
                      </a:r>
                      <a:r>
                        <a:rPr lang="ko" sz="1400" u="sng" dirty="0">
                          <a:solidFill>
                            <a:schemeClr val="accent5"/>
                          </a:solidFill>
                          <a:hlinkClick r:id="rId3"/>
                        </a:rPr>
                        <a:t>자세한 사항은 엑셀로 정리</a:t>
                      </a:r>
                      <a:endParaRPr sz="14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10400" y="5247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11578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C8FF9C8-70F0-469C-AD02-6C03EC4C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11" y="-1"/>
            <a:ext cx="9229725" cy="700755"/>
          </a:xfrm>
        </p:spPr>
        <p:txBody>
          <a:bodyPr>
            <a:normAutofit/>
          </a:bodyPr>
          <a:lstStyle/>
          <a:p>
            <a:r>
              <a:rPr lang="ko-KR" altLang="en-US" dirty="0"/>
              <a:t>캐릭터의 </a:t>
            </a:r>
            <a:r>
              <a:rPr lang="ko-KR" altLang="en-US" dirty="0" err="1"/>
              <a:t>스테이터스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3187" y="1144973"/>
            <a:ext cx="6579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파츠를</a:t>
            </a:r>
            <a:r>
              <a:rPr lang="ko-KR" altLang="en-US" sz="1400" dirty="0"/>
              <a:t> 통해서 나오는 전략</a:t>
            </a:r>
            <a:r>
              <a:rPr lang="en-US" altLang="ko-KR" sz="1400" dirty="0"/>
              <a:t>, </a:t>
            </a:r>
            <a:r>
              <a:rPr lang="ko-KR" altLang="en-US" sz="1400" dirty="0"/>
              <a:t>상황</a:t>
            </a:r>
            <a:endParaRPr lang="en-US" altLang="ko-KR" sz="1400" dirty="0"/>
          </a:p>
          <a:p>
            <a:r>
              <a:rPr lang="ko-KR" altLang="en-US" sz="1400" dirty="0"/>
              <a:t>위의 </a:t>
            </a:r>
            <a:r>
              <a:rPr lang="ko-KR" altLang="en-US" sz="1400" dirty="0" err="1"/>
              <a:t>스테이터스를</a:t>
            </a:r>
            <a:r>
              <a:rPr lang="ko-KR" altLang="en-US" sz="1400" dirty="0"/>
              <a:t> 통해 어떻게 전략</a:t>
            </a:r>
            <a:r>
              <a:rPr lang="en-US" altLang="ko-KR" sz="1400" dirty="0"/>
              <a:t>, </a:t>
            </a:r>
            <a:r>
              <a:rPr lang="ko-KR" altLang="en-US" sz="1400" dirty="0"/>
              <a:t>상황을 적용 할 것인가</a:t>
            </a:r>
            <a:r>
              <a:rPr lang="en-US" altLang="ko-KR" sz="1400" dirty="0"/>
              <a:t>?</a:t>
            </a:r>
          </a:p>
          <a:p>
            <a:r>
              <a:rPr lang="ko-KR" altLang="en-US" sz="1400" dirty="0"/>
              <a:t>베이스기체의 </a:t>
            </a:r>
            <a:r>
              <a:rPr lang="ko-KR" altLang="en-US" sz="1400" dirty="0" err="1"/>
              <a:t>스테이터스를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수치값</a:t>
            </a:r>
            <a:r>
              <a:rPr lang="ko-KR" altLang="en-US" sz="1400" dirty="0"/>
              <a:t> 설정</a:t>
            </a:r>
            <a:r>
              <a:rPr lang="en-US" altLang="ko-KR" sz="1400" dirty="0"/>
              <a:t>(</a:t>
            </a:r>
            <a:r>
              <a:rPr lang="ko-KR" altLang="en-US" sz="1400" dirty="0"/>
              <a:t>기본이 있을 것인지</a:t>
            </a:r>
            <a:r>
              <a:rPr lang="en-US" altLang="ko-KR" sz="1400" dirty="0"/>
              <a:t>, </a:t>
            </a:r>
            <a:r>
              <a:rPr lang="ko-KR" altLang="en-US" sz="1400" dirty="0"/>
              <a:t>다르게 줄 것인지</a:t>
            </a:r>
            <a:r>
              <a:rPr lang="en-US" altLang="ko-KR" sz="14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A6D47-67D2-468B-BDD9-0AF768A7D103}"/>
              </a:ext>
            </a:extLst>
          </p:cNvPr>
          <p:cNvSpPr txBox="1"/>
          <p:nvPr/>
        </p:nvSpPr>
        <p:spPr>
          <a:xfrm>
            <a:off x="2071889" y="2168323"/>
            <a:ext cx="8472667" cy="3831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기본룰</a:t>
            </a:r>
            <a:endParaRPr lang="ko-KR" altLang="en-US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1. 아군의 영역과 적군의 영역이 존재하고 아군의 턴에 적군의 영역을 공격한다.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2. 캐릭터의  행위종류 :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A안</a:t>
            </a:r>
            <a:r>
              <a:rPr lang="ko-KR" altLang="en-US" dirty="0">
                <a:ea typeface="맑은 고딕"/>
              </a:rPr>
              <a:t> : 1턴에 아군의 캐릭터 마다 1개의 행동을 할 수 있도록 한다.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B안 : 1턴에 일정량의 행동력이 존재하고 모든 캐릭터들이 공유하여 사용한다.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로드 </a:t>
            </a:r>
            <a:r>
              <a:rPr lang="ko-KR" altLang="en-US" dirty="0" err="1">
                <a:ea typeface="맑은 고딕"/>
              </a:rPr>
              <a:t>오브</a:t>
            </a:r>
            <a:r>
              <a:rPr lang="ko-KR" altLang="en-US" dirty="0">
                <a:ea typeface="맑은 고딕"/>
              </a:rPr>
              <a:t> 다이스</a:t>
            </a:r>
            <a:r>
              <a:rPr lang="en-US" altLang="ko-KR" dirty="0">
                <a:ea typeface="맑은 고딕"/>
              </a:rPr>
              <a:t>)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C안 : 캐릭터마다 행동력이 존재하고 매 턴마다 일정량 회복한다. </a:t>
            </a:r>
            <a:r>
              <a:rPr lang="ko-KR" altLang="en-US" dirty="0" err="1">
                <a:ea typeface="맑은 고딕"/>
              </a:rPr>
              <a:t>행동력</a:t>
            </a:r>
            <a:r>
              <a:rPr lang="ko-KR" altLang="en-US" dirty="0">
                <a:ea typeface="맑은 고딕"/>
              </a:rPr>
              <a:t> 안에서는 행동의 제한은 없다.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3. 캐릭터는 파츠의 장착 정도에 따라 캐릭터의 능력치가 변형된다.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5632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C26961F-8437-4F29-8E24-F84E3C78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컨텐츠의 흐름도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4D397F9F-5AAB-485D-BFB6-427C3EA0F24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15870" y="1057275"/>
            <a:ext cx="5025975" cy="5467349"/>
          </a:xfrm>
        </p:spPr>
        <p:txBody>
          <a:bodyPr/>
          <a:lstStyle/>
          <a:p>
            <a:r>
              <a:rPr lang="ko-KR" altLang="en-US" dirty="0"/>
              <a:t>모든 컨텐츠는 </a:t>
            </a:r>
            <a:r>
              <a:rPr lang="ko-KR" altLang="en-US" sz="1600" b="1" dirty="0">
                <a:solidFill>
                  <a:srgbClr val="FF0000"/>
                </a:solidFill>
              </a:rPr>
              <a:t>동일한 재화</a:t>
            </a:r>
            <a:r>
              <a:rPr lang="en-US" altLang="ko-KR" dirty="0"/>
              <a:t>(</a:t>
            </a:r>
            <a:r>
              <a:rPr lang="ko-KR" altLang="en-US" dirty="0"/>
              <a:t>에너지</a:t>
            </a:r>
            <a:r>
              <a:rPr lang="en-US" altLang="ko-KR" dirty="0"/>
              <a:t>)</a:t>
            </a:r>
            <a:r>
              <a:rPr lang="ko-KR" altLang="en-US" dirty="0"/>
              <a:t>를 소모한다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 던전의 주요 보상은 </a:t>
            </a:r>
            <a:r>
              <a:rPr lang="ko-KR" altLang="en-US" sz="1800" b="1" dirty="0">
                <a:solidFill>
                  <a:srgbClr val="FF0000"/>
                </a:solidFill>
              </a:rPr>
              <a:t>경험치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레이드의</a:t>
            </a:r>
            <a:r>
              <a:rPr lang="ko-KR" altLang="en-US" dirty="0"/>
              <a:t> 주요 보상은 </a:t>
            </a:r>
            <a:r>
              <a:rPr lang="ko-KR" altLang="en-US" sz="1800" b="1" dirty="0">
                <a:solidFill>
                  <a:srgbClr val="FF0000"/>
                </a:solidFill>
              </a:rPr>
              <a:t>장비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PVP</a:t>
            </a:r>
            <a:r>
              <a:rPr lang="ko-KR" altLang="en-US" dirty="0"/>
              <a:t>의 주요 보상은 </a:t>
            </a:r>
            <a:r>
              <a:rPr lang="ko-KR" altLang="en-US" sz="1600" b="1" dirty="0">
                <a:solidFill>
                  <a:srgbClr val="FF0000"/>
                </a:solidFill>
              </a:rPr>
              <a:t>재료</a:t>
            </a:r>
            <a:r>
              <a:rPr lang="ko-KR" altLang="en-US" dirty="0"/>
              <a:t>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경험치와</a:t>
            </a:r>
            <a:r>
              <a:rPr lang="ko-KR" altLang="en-US" dirty="0"/>
              <a:t> 재료</a:t>
            </a:r>
            <a:r>
              <a:rPr lang="en-US" altLang="ko-KR" dirty="0"/>
              <a:t>,</a:t>
            </a:r>
            <a:r>
              <a:rPr lang="ko-KR" altLang="en-US" dirty="0"/>
              <a:t> 장비 획득을 통해 캐릭터의 육성에 이용하고 이러한 캐릭터 육성을 통해 유저는 일반 </a:t>
            </a:r>
            <a:r>
              <a:rPr lang="ko-KR" altLang="en-US" dirty="0" err="1"/>
              <a:t>던전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레이드</a:t>
            </a:r>
            <a:r>
              <a:rPr lang="en-US" altLang="ko-KR" dirty="0"/>
              <a:t>,</a:t>
            </a:r>
            <a:r>
              <a:rPr lang="ko-KR" altLang="en-US" dirty="0"/>
              <a:t> 결투장에 이용한다</a:t>
            </a:r>
            <a:r>
              <a:rPr lang="en-US" altLang="ko-KR" dirty="0"/>
              <a:t>.</a:t>
            </a:r>
          </a:p>
        </p:txBody>
      </p:sp>
      <p:grpSp>
        <p:nvGrpSpPr>
          <p:cNvPr id="445" name="그룹 444"/>
          <p:cNvGrpSpPr/>
          <p:nvPr/>
        </p:nvGrpSpPr>
        <p:grpSpPr>
          <a:xfrm>
            <a:off x="1706786" y="1448074"/>
            <a:ext cx="5197470" cy="3961851"/>
            <a:chOff x="1795686" y="1963849"/>
            <a:chExt cx="5197470" cy="3961851"/>
          </a:xfrm>
        </p:grpSpPr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3657718" y="3544868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캐릭터</a:t>
              </a: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E77A8396-66A0-49FF-B80A-402FE5901B86}"/>
                </a:ext>
              </a:extLst>
            </p:cNvPr>
            <p:cNvSpPr/>
            <p:nvPr/>
          </p:nvSpPr>
          <p:spPr>
            <a:xfrm>
              <a:off x="1849108" y="5493700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일반 </a:t>
              </a: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던전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22CA7E71-94DE-4670-B933-49BDE6F986CD}"/>
                </a:ext>
              </a:extLst>
            </p:cNvPr>
            <p:cNvSpPr/>
            <p:nvPr/>
          </p:nvSpPr>
          <p:spPr>
            <a:xfrm>
              <a:off x="5466329" y="5493700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전술훈련</a:t>
              </a:r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ysClr val="windowText" lastClr="000000"/>
                  </a:solidFill>
                </a:rPr>
                <a:t>(PVP)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E77A8396-66A0-49FF-B80A-402FE5901B86}"/>
                </a:ext>
              </a:extLst>
            </p:cNvPr>
            <p:cNvSpPr/>
            <p:nvPr/>
          </p:nvSpPr>
          <p:spPr>
            <a:xfrm>
              <a:off x="3657718" y="1963849"/>
              <a:ext cx="115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레이드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09" name="직선 화살표 연결선 308"/>
            <p:cNvCxnSpPr>
              <a:stCxn id="296" idx="2"/>
              <a:endCxn id="297" idx="3"/>
            </p:cNvCxnSpPr>
            <p:nvPr/>
          </p:nvCxnSpPr>
          <p:spPr>
            <a:xfrm flipH="1">
              <a:off x="3001108" y="3976868"/>
              <a:ext cx="1232610" cy="17328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312"/>
            <p:cNvCxnSpPr>
              <a:stCxn id="296" idx="3"/>
              <a:endCxn id="298" idx="0"/>
            </p:cNvCxnSpPr>
            <p:nvPr/>
          </p:nvCxnSpPr>
          <p:spPr>
            <a:xfrm>
              <a:off x="4809718" y="3760868"/>
              <a:ext cx="1232611" cy="17328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316"/>
            <p:cNvCxnSpPr/>
            <p:nvPr/>
          </p:nvCxnSpPr>
          <p:spPr>
            <a:xfrm flipV="1">
              <a:off x="3980293" y="2395849"/>
              <a:ext cx="0" cy="11490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화살표 연결선 328"/>
            <p:cNvCxnSpPr>
              <a:stCxn id="297" idx="0"/>
              <a:endCxn id="296" idx="1"/>
            </p:cNvCxnSpPr>
            <p:nvPr/>
          </p:nvCxnSpPr>
          <p:spPr>
            <a:xfrm flipV="1">
              <a:off x="2425108" y="3760868"/>
              <a:ext cx="1232610" cy="173283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화살표 연결선 335"/>
            <p:cNvCxnSpPr/>
            <p:nvPr/>
          </p:nvCxnSpPr>
          <p:spPr>
            <a:xfrm>
              <a:off x="4466618" y="2395849"/>
              <a:ext cx="0" cy="114901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화살표 연결선 346"/>
            <p:cNvCxnSpPr>
              <a:stCxn id="298" idx="1"/>
              <a:endCxn id="296" idx="2"/>
            </p:cNvCxnSpPr>
            <p:nvPr/>
          </p:nvCxnSpPr>
          <p:spPr>
            <a:xfrm flipH="1" flipV="1">
              <a:off x="4233718" y="3976868"/>
              <a:ext cx="1232611" cy="173283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4927584" y="3802335"/>
              <a:ext cx="2065572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캐릭터의 강함을 테스트 하고 강함을 자랑하기 위해</a:t>
              </a: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3190810" y="5351270"/>
              <a:ext cx="1953565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캐릭터의 성장을 위한 경험치 </a:t>
              </a:r>
              <a:r>
                <a:rPr lang="ko-KR" altLang="en-US" sz="1200" dirty="0" err="1">
                  <a:solidFill>
                    <a:sysClr val="windowText" lastClr="000000"/>
                  </a:solidFill>
                </a:rPr>
                <a:t>파밍을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 하기 위해</a:t>
              </a: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1795686" y="2817969"/>
              <a:ext cx="2182696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ysClr val="windowText" lastClr="000000"/>
                  </a:solidFill>
                </a:rPr>
                <a:t>캐릭터의 강함을 테스트 하고 캐릭터의 성장을 위해</a:t>
              </a: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4466618" y="2496697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rgbClr val="FF0000"/>
                  </a:solidFill>
                </a:rPr>
                <a:t>장비</a:t>
              </a: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2468293" y="4118928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rgbClr val="FF0000"/>
                  </a:solidFill>
                </a:rPr>
                <a:t>경험치</a:t>
              </a: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4E318DDC-0E3E-4344-8616-47161DD66B44}"/>
                </a:ext>
              </a:extLst>
            </p:cNvPr>
            <p:cNvSpPr/>
            <p:nvPr/>
          </p:nvSpPr>
          <p:spPr>
            <a:xfrm>
              <a:off x="4233718" y="4564039"/>
              <a:ext cx="15120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rgbClr val="FF0000"/>
                  </a:solidFill>
                </a:rPr>
                <a:t>재료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AC0D108-F281-41EC-855C-1F0387C15EFD}"/>
              </a:ext>
            </a:extLst>
          </p:cNvPr>
          <p:cNvSpPr txBox="1"/>
          <p:nvPr/>
        </p:nvSpPr>
        <p:spPr>
          <a:xfrm>
            <a:off x="6832601" y="4404095"/>
            <a:ext cx="5016500" cy="1369419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기획 의도</a:t>
            </a:r>
            <a:endParaRPr lang="en-US" altLang="ko-KR" sz="1400" dirty="0"/>
          </a:p>
          <a:p>
            <a:pPr marL="88900" indent="-88900">
              <a:lnSpc>
                <a:spcPct val="150000"/>
              </a:lnSpc>
            </a:pPr>
            <a:r>
              <a:rPr lang="ko-KR" altLang="en-US" sz="1400" dirty="0"/>
              <a:t>동일한 재화를 이용하여 모든 콘텐츠를 사용하여 유저의 정보의 과다를 막는다</a:t>
            </a:r>
            <a:r>
              <a:rPr lang="en-US" altLang="ko-KR" sz="1400" dirty="0"/>
              <a:t>. </a:t>
            </a:r>
            <a:r>
              <a:rPr lang="ko-KR" altLang="en-US" sz="1400" dirty="0"/>
              <a:t>각 콘텐츠의 주요 보상을 다르게 주어서 유저가 모든 콘텐츠를 이용 하도록 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1945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4"/>
          <p:cNvSpPr>
            <a:spLocks noGrp="1"/>
          </p:cNvSpPr>
          <p:nvPr>
            <p:ph idx="1"/>
          </p:nvPr>
        </p:nvSpPr>
        <p:spPr>
          <a:xfrm>
            <a:off x="6823124" y="1062506"/>
            <a:ext cx="5025975" cy="5462119"/>
          </a:xfrm>
        </p:spPr>
        <p:txBody>
          <a:bodyPr/>
          <a:lstStyle/>
          <a:p>
            <a:r>
              <a:rPr lang="ko-KR" altLang="en-US" sz="1200" dirty="0"/>
              <a:t>각 직업별로 가능한 스킬 제한이 존재 </a:t>
            </a:r>
            <a:endParaRPr lang="en-US" altLang="ko-KR" sz="1200" dirty="0"/>
          </a:p>
          <a:p>
            <a:r>
              <a:rPr lang="ko-KR" altLang="en-US" sz="1200" dirty="0" err="1"/>
              <a:t>스킬을</a:t>
            </a:r>
            <a:r>
              <a:rPr lang="ko-KR" altLang="en-US" sz="1200" dirty="0"/>
              <a:t> 우측에 선택하여 좌측에 넣는 형태</a:t>
            </a:r>
            <a:endParaRPr lang="en-US" altLang="ko-KR" sz="1200" dirty="0"/>
          </a:p>
          <a:p>
            <a:r>
              <a:rPr lang="ko-KR" altLang="en-US" sz="1200" dirty="0"/>
              <a:t>하단의 캐릭터 얼굴을 선택하면 좌측 상단에 캐릭터의 이미지와 스킬</a:t>
            </a:r>
            <a:r>
              <a:rPr lang="en-US" altLang="ko-KR" sz="1200" dirty="0"/>
              <a:t>, </a:t>
            </a:r>
            <a:r>
              <a:rPr lang="ko-KR" altLang="en-US" sz="1200" dirty="0"/>
              <a:t>직업이 나온다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선택된 캐릭터는 빨간색 배경과 굵은 선을 넣어 선택된 것을 알려 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장착된 </a:t>
            </a:r>
            <a:r>
              <a:rPr lang="ko-KR" altLang="en-US" sz="1200" dirty="0" err="1"/>
              <a:t>스킬은</a:t>
            </a:r>
            <a:r>
              <a:rPr lang="ko-KR" altLang="en-US" sz="1200" dirty="0"/>
              <a:t> 검정색 배경으로 하여 장착 되어 있는 것을 알려준다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좌측에 캐릭터들의 배치 및 스킬</a:t>
            </a:r>
            <a:r>
              <a:rPr lang="en-US" altLang="ko-KR" sz="1200" dirty="0"/>
              <a:t>, </a:t>
            </a:r>
            <a:r>
              <a:rPr lang="ko-KR" altLang="en-US" sz="1200" dirty="0"/>
              <a:t>우측에 캐릭터 이미지가 나온다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좌측에 캐릭터의 이미지를 배치 함으로 어떤 캐릭터가 배치 되었는지 알 수 있도록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캐릭터 이미지 옆에 </a:t>
            </a:r>
            <a:r>
              <a:rPr lang="ko-KR" altLang="en-US" sz="1200" dirty="0" err="1"/>
              <a:t>스킬을</a:t>
            </a:r>
            <a:r>
              <a:rPr lang="ko-KR" altLang="en-US" sz="1200" dirty="0"/>
              <a:t> 배치하여 그 캐릭터의 장착된 </a:t>
            </a:r>
            <a:r>
              <a:rPr lang="ko-KR" altLang="en-US" sz="1200" dirty="0" err="1"/>
              <a:t>스킬을</a:t>
            </a:r>
            <a:r>
              <a:rPr lang="ko-KR" altLang="en-US" sz="1200" dirty="0"/>
              <a:t> 확인 할 수 있도록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캐릭터 이미지 배경에 다른 색을 넣어 배치된 캐릭터가 무엇인지 알 수 있도록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직관적인 </a:t>
            </a:r>
            <a:r>
              <a:rPr lang="en-US" altLang="ko-KR" sz="1200" dirty="0">
                <a:solidFill>
                  <a:srgbClr val="FF0000"/>
                </a:solidFill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</a:rPr>
              <a:t>를 통해 유저가 무엇을 해야 되고 할 수 있는지 알기 쉽게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8FF9C8-70F0-469C-AD02-6C03EC4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정보창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187" name="그룹 186"/>
          <p:cNvGrpSpPr/>
          <p:nvPr/>
        </p:nvGrpSpPr>
        <p:grpSpPr>
          <a:xfrm>
            <a:off x="4654893" y="1287151"/>
            <a:ext cx="1842719" cy="2178001"/>
            <a:chOff x="4617476" y="698021"/>
            <a:chExt cx="2378249" cy="1985227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7476" y="698021"/>
              <a:ext cx="2378249" cy="1985227"/>
              <a:chOff x="6097517" y="2146996"/>
              <a:chExt cx="2378249" cy="198522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5DE56641-483F-4A05-BF2B-07B9F6C8C307}"/>
                  </a:ext>
                </a:extLst>
              </p:cNvPr>
              <p:cNvSpPr/>
              <p:nvPr/>
            </p:nvSpPr>
            <p:spPr>
              <a:xfrm>
                <a:off x="6097517" y="2331982"/>
                <a:ext cx="2378249" cy="18002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13C90AF7-5C25-414E-8B98-55E7340EA8D3}"/>
                  </a:ext>
                </a:extLst>
              </p:cNvPr>
              <p:cNvSpPr/>
              <p:nvPr/>
            </p:nvSpPr>
            <p:spPr>
              <a:xfrm>
                <a:off x="6952444" y="2146996"/>
                <a:ext cx="671386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보조</a:t>
                </a: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7B6EA3FC-1FC4-4F8C-BBAC-BBB636307586}"/>
                  </a:ext>
                </a:extLst>
              </p:cNvPr>
              <p:cNvSpPr/>
              <p:nvPr/>
            </p:nvSpPr>
            <p:spPr>
              <a:xfrm>
                <a:off x="7804378" y="2147344"/>
                <a:ext cx="671387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/>
                  <a:t>패시브</a:t>
                </a:r>
                <a:endParaRPr lang="ko-KR" altLang="en-US" sz="1000" dirty="0"/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A1841973-DAFC-4627-99D2-BF662B347B07}"/>
                  </a:ext>
                </a:extLst>
              </p:cNvPr>
              <p:cNvGrpSpPr/>
              <p:nvPr/>
            </p:nvGrpSpPr>
            <p:grpSpPr>
              <a:xfrm>
                <a:off x="6206544" y="2439974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E7374244-2717-45F0-890C-C29FD917DCF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F8C93FC5-4B5B-4D09-89C2-33F75CB31885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8190A3CF-3002-4D13-92CE-5AD2C3AEE2C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A7D8011F-5A4E-4744-BC87-A9CE6C9A7E3B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5060C588-3079-466D-9C67-9B75B4EFD0DB}"/>
                  </a:ext>
                </a:extLst>
              </p:cNvPr>
              <p:cNvGrpSpPr/>
              <p:nvPr/>
            </p:nvGrpSpPr>
            <p:grpSpPr>
              <a:xfrm>
                <a:off x="6206544" y="2865685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12837FF3-1E49-48E4-87A4-F3552B3F189F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4" name="직사각형 223">
                  <a:extLst>
                    <a:ext uri="{FF2B5EF4-FFF2-40B4-BE49-F238E27FC236}">
                      <a16:creationId xmlns:a16="http://schemas.microsoft.com/office/drawing/2014/main" id="{A14BEDD0-CC01-47CB-BF5A-D96657FE343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5" name="직사각형 224">
                  <a:extLst>
                    <a:ext uri="{FF2B5EF4-FFF2-40B4-BE49-F238E27FC236}">
                      <a16:creationId xmlns:a16="http://schemas.microsoft.com/office/drawing/2014/main" id="{ACF9C9AA-F664-4EDF-AB33-3657109C655D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6" name="직사각형 225">
                  <a:extLst>
                    <a:ext uri="{FF2B5EF4-FFF2-40B4-BE49-F238E27FC236}">
                      <a16:creationId xmlns:a16="http://schemas.microsoft.com/office/drawing/2014/main" id="{49A25F8D-F2D1-41B5-956E-EDB330504F4D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7" name="직사각형 226">
                  <a:extLst>
                    <a:ext uri="{FF2B5EF4-FFF2-40B4-BE49-F238E27FC236}">
                      <a16:creationId xmlns:a16="http://schemas.microsoft.com/office/drawing/2014/main" id="{471B3C69-B691-4A07-A4DD-148D907829FF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8229E34-3D43-42E4-BFC5-C2A44F27F303}"/>
                  </a:ext>
                </a:extLst>
              </p:cNvPr>
              <p:cNvGrpSpPr/>
              <p:nvPr/>
            </p:nvGrpSpPr>
            <p:grpSpPr>
              <a:xfrm>
                <a:off x="6206544" y="3291396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DE783AE3-4CD5-4545-991E-3030FBA27536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986852C6-C38D-430F-97EB-B3ACB81D308A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35466505-10A1-4DB4-9733-3670A2CDD871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A46BC062-59E6-4324-8932-15B582986BAA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2F731342-C489-49C2-AC98-29AA982A882C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F58FCEAE-B4D8-4BC5-8C9F-4BA4DC6268B4}"/>
                  </a:ext>
                </a:extLst>
              </p:cNvPr>
              <p:cNvGrpSpPr/>
              <p:nvPr/>
            </p:nvGrpSpPr>
            <p:grpSpPr>
              <a:xfrm>
                <a:off x="6206544" y="3717107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D8A8BF77-BAC8-440A-8DF9-6B17DC5A5F33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2493DEB8-DC25-4DCA-B0A3-6191FE5EF35B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7F3D90C8-82D6-4913-AF71-0816CAC4873F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810F05F0-4A7F-4ABF-BA83-FBF6DAB4264B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E5E5FA74-7CB8-4FB3-8EA7-1B7D9958FE92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8328D1E2-5F2C-439D-96A0-6D0B79986E46}"/>
                  </a:ext>
                </a:extLst>
              </p:cNvPr>
              <p:cNvSpPr/>
              <p:nvPr/>
            </p:nvSpPr>
            <p:spPr>
              <a:xfrm>
                <a:off x="6100511" y="2146996"/>
                <a:ext cx="671386" cy="18498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액티브</a:t>
                </a:r>
              </a:p>
            </p:txBody>
          </p:sp>
        </p:grpSp>
        <p:cxnSp>
          <p:nvCxnSpPr>
            <p:cNvPr id="202" name="직선 연결선 201"/>
            <p:cNvCxnSpPr/>
            <p:nvPr/>
          </p:nvCxnSpPr>
          <p:spPr>
            <a:xfrm>
              <a:off x="4625465" y="909807"/>
              <a:ext cx="669651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직사각형 187"/>
          <p:cNvSpPr/>
          <p:nvPr/>
        </p:nvSpPr>
        <p:spPr>
          <a:xfrm>
            <a:off x="1586822" y="1072541"/>
            <a:ext cx="5032135" cy="2564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 dirty="0"/>
          </a:p>
        </p:txBody>
      </p:sp>
      <p:sp>
        <p:nvSpPr>
          <p:cNvPr id="238" name="TextBox 237"/>
          <p:cNvSpPr txBox="1"/>
          <p:nvPr/>
        </p:nvSpPr>
        <p:spPr>
          <a:xfrm>
            <a:off x="1551060" y="1062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스킬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8EED44AD-E438-45B4-B809-B78E9B2C6C18}"/>
              </a:ext>
            </a:extLst>
          </p:cNvPr>
          <p:cNvSpPr/>
          <p:nvPr/>
        </p:nvSpPr>
        <p:spPr>
          <a:xfrm>
            <a:off x="1683992" y="1379355"/>
            <a:ext cx="347460" cy="31271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81699" y="1097941"/>
            <a:ext cx="1432503" cy="1306965"/>
            <a:chOff x="2537588" y="1196790"/>
            <a:chExt cx="1432503" cy="1306965"/>
          </a:xfrm>
        </p:grpSpPr>
        <p:grpSp>
          <p:nvGrpSpPr>
            <p:cNvPr id="6" name="그룹 5"/>
            <p:cNvGrpSpPr/>
            <p:nvPr/>
          </p:nvGrpSpPr>
          <p:grpSpPr>
            <a:xfrm>
              <a:off x="2537588" y="1196790"/>
              <a:ext cx="1432503" cy="1306965"/>
              <a:chOff x="2537588" y="1196790"/>
              <a:chExt cx="1432503" cy="1306965"/>
            </a:xfrm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87EFE9B3-A040-49FF-8E30-3CD406AB265C}"/>
                  </a:ext>
                </a:extLst>
              </p:cNvPr>
              <p:cNvSpPr/>
              <p:nvPr/>
            </p:nvSpPr>
            <p:spPr>
              <a:xfrm>
                <a:off x="3086533" y="1196790"/>
                <a:ext cx="347461" cy="3127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액</a:t>
                </a: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BF118E54-03A9-427B-8149-9D1743F6A49F}"/>
                  </a:ext>
                </a:extLst>
              </p:cNvPr>
              <p:cNvSpPr/>
              <p:nvPr/>
            </p:nvSpPr>
            <p:spPr>
              <a:xfrm>
                <a:off x="2537588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2A93F985-BF23-432A-BE8B-F4A9535F3366}"/>
                  </a:ext>
                </a:extLst>
              </p:cNvPr>
              <p:cNvSpPr/>
              <p:nvPr/>
            </p:nvSpPr>
            <p:spPr>
              <a:xfrm>
                <a:off x="3622630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91A1C863-88E8-4E25-973D-08A77E3914CD}"/>
                  </a:ext>
                </a:extLst>
              </p:cNvPr>
              <p:cNvSpPr/>
              <p:nvPr/>
            </p:nvSpPr>
            <p:spPr>
              <a:xfrm>
                <a:off x="3086533" y="2191041"/>
                <a:ext cx="347461" cy="3127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/>
                  <a:t>패</a:t>
                </a:r>
                <a:endParaRPr lang="ko-KR" altLang="en-US" sz="1200" dirty="0"/>
              </a:p>
            </p:txBody>
          </p:sp>
        </p:grp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4B80EFB9-73B2-4831-83F0-8E0553FB57B6}"/>
                </a:ext>
              </a:extLst>
            </p:cNvPr>
            <p:cNvSpPr/>
            <p:nvPr/>
          </p:nvSpPr>
          <p:spPr>
            <a:xfrm>
              <a:off x="3080263" y="1674361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71977" y="2314544"/>
            <a:ext cx="1432503" cy="1306965"/>
            <a:chOff x="1995066" y="2163118"/>
            <a:chExt cx="1432503" cy="1306965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1843116-06CF-46DB-B504-1DFB1040FECA}"/>
                </a:ext>
              </a:extLst>
            </p:cNvPr>
            <p:cNvSpPr/>
            <p:nvPr/>
          </p:nvSpPr>
          <p:spPr>
            <a:xfrm>
              <a:off x="2537588" y="2661316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1995066" y="2163118"/>
              <a:ext cx="1432503" cy="1306965"/>
              <a:chOff x="2537588" y="1196790"/>
              <a:chExt cx="1432503" cy="130696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7EFE9B3-A040-49FF-8E30-3CD406AB265C}"/>
                  </a:ext>
                </a:extLst>
              </p:cNvPr>
              <p:cNvSpPr/>
              <p:nvPr/>
            </p:nvSpPr>
            <p:spPr>
              <a:xfrm>
                <a:off x="3086533" y="1196790"/>
                <a:ext cx="347461" cy="3127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액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BF118E54-03A9-427B-8149-9D1743F6A49F}"/>
                  </a:ext>
                </a:extLst>
              </p:cNvPr>
              <p:cNvSpPr/>
              <p:nvPr/>
            </p:nvSpPr>
            <p:spPr>
              <a:xfrm>
                <a:off x="2537588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2A93F985-BF23-432A-BE8B-F4A9535F3366}"/>
                  </a:ext>
                </a:extLst>
              </p:cNvPr>
              <p:cNvSpPr/>
              <p:nvPr/>
            </p:nvSpPr>
            <p:spPr>
              <a:xfrm>
                <a:off x="3622630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91A1C863-88E8-4E25-973D-08A77E3914CD}"/>
                  </a:ext>
                </a:extLst>
              </p:cNvPr>
              <p:cNvSpPr/>
              <p:nvPr/>
            </p:nvSpPr>
            <p:spPr>
              <a:xfrm>
                <a:off x="3086533" y="2191041"/>
                <a:ext cx="347461" cy="3127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/>
                  <a:t>패</a:t>
                </a:r>
                <a:endParaRPr lang="ko-KR" altLang="en-US" sz="1200" dirty="0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111933" y="2323907"/>
            <a:ext cx="1432503" cy="1306965"/>
            <a:chOff x="2938831" y="2153903"/>
            <a:chExt cx="1432503" cy="130696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434FCFA-009C-46CA-A2BA-9A2B272ABBD6}"/>
                </a:ext>
              </a:extLst>
            </p:cNvPr>
            <p:cNvSpPr/>
            <p:nvPr/>
          </p:nvSpPr>
          <p:spPr>
            <a:xfrm>
              <a:off x="3475083" y="2651620"/>
              <a:ext cx="360000" cy="36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2938831" y="2153903"/>
              <a:ext cx="1432503" cy="1306965"/>
              <a:chOff x="2537588" y="1196790"/>
              <a:chExt cx="1432503" cy="130696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87EFE9B3-A040-49FF-8E30-3CD406AB265C}"/>
                  </a:ext>
                </a:extLst>
              </p:cNvPr>
              <p:cNvSpPr/>
              <p:nvPr/>
            </p:nvSpPr>
            <p:spPr>
              <a:xfrm>
                <a:off x="3086533" y="1196790"/>
                <a:ext cx="347461" cy="3127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액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BF118E54-03A9-427B-8149-9D1743F6A49F}"/>
                  </a:ext>
                </a:extLst>
              </p:cNvPr>
              <p:cNvSpPr/>
              <p:nvPr/>
            </p:nvSpPr>
            <p:spPr>
              <a:xfrm>
                <a:off x="2537588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2A93F985-BF23-432A-BE8B-F4A9535F3366}"/>
                  </a:ext>
                </a:extLst>
              </p:cNvPr>
              <p:cNvSpPr/>
              <p:nvPr/>
            </p:nvSpPr>
            <p:spPr>
              <a:xfrm>
                <a:off x="3622630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91A1C863-88E8-4E25-973D-08A77E3914CD}"/>
                  </a:ext>
                </a:extLst>
              </p:cNvPr>
              <p:cNvSpPr/>
              <p:nvPr/>
            </p:nvSpPr>
            <p:spPr>
              <a:xfrm>
                <a:off x="3086533" y="2191041"/>
                <a:ext cx="347461" cy="3127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/>
                  <a:t>패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149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8F2F35-31EF-4323-816B-C1358E13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레벨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609DCF-C21D-44AE-A992-502B0E0ABB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에너지는 일정시간마다 회복이 되며 최대 에너지를 넘을 경우 회복되지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레벨이 증가 하면 유저의 최대 에너지가 증가한다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레벨이 증가 하게 되면 증가하는 최대 에너지만큼 </a:t>
            </a:r>
            <a:r>
              <a:rPr lang="ko-KR" altLang="en-US" b="1" dirty="0">
                <a:solidFill>
                  <a:srgbClr val="FF0000"/>
                </a:solidFill>
              </a:rPr>
              <a:t>추가</a:t>
            </a:r>
            <a:r>
              <a:rPr lang="ko-KR" altLang="en-US" dirty="0"/>
              <a:t>로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 레벨을 올리기 위해 필요한 경험치는 일반전투</a:t>
            </a:r>
            <a:r>
              <a:rPr lang="en-US" altLang="ko-KR" dirty="0"/>
              <a:t>, </a:t>
            </a:r>
            <a:r>
              <a:rPr lang="ko-KR" altLang="en-US" dirty="0"/>
              <a:t>레이드</a:t>
            </a:r>
            <a:r>
              <a:rPr lang="en-US" altLang="ko-KR" dirty="0"/>
              <a:t>, </a:t>
            </a:r>
            <a:r>
              <a:rPr lang="ko-KR" altLang="en-US" dirty="0"/>
              <a:t>일일 퀘스트로 획득할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843BE-9B2B-4CF9-B98E-47032C778737}"/>
              </a:ext>
            </a:extLst>
          </p:cNvPr>
          <p:cNvSpPr txBox="1"/>
          <p:nvPr/>
        </p:nvSpPr>
        <p:spPr>
          <a:xfrm>
            <a:off x="6815870" y="3793670"/>
            <a:ext cx="5040000" cy="1046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 lIns="117226" tIns="58613" rIns="117226" bIns="58613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기획의도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초반 플레이 시간을 증가 시키고 유저의 플레이를 유도하기 위해 최대치 이상 회복하지 않도록 한다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EAF5B9AF-84B4-4B4B-A498-4816E16ED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979" y="1057276"/>
            <a:ext cx="5040000" cy="2520000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C866AD-3B9B-438D-B3D1-5ED1A913A561}"/>
              </a:ext>
            </a:extLst>
          </p:cNvPr>
          <p:cNvGrpSpPr/>
          <p:nvPr/>
        </p:nvGrpSpPr>
        <p:grpSpPr>
          <a:xfrm>
            <a:off x="1607381" y="1076525"/>
            <a:ext cx="4968672" cy="2555317"/>
            <a:chOff x="1607381" y="1071317"/>
            <a:chExt cx="4968672" cy="255531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1063EAA-DBF4-4E31-A453-57845CA93B3A}"/>
                </a:ext>
              </a:extLst>
            </p:cNvPr>
            <p:cNvGrpSpPr/>
            <p:nvPr/>
          </p:nvGrpSpPr>
          <p:grpSpPr>
            <a:xfrm>
              <a:off x="1607381" y="1071317"/>
              <a:ext cx="4968672" cy="2555317"/>
              <a:chOff x="6576053" y="836713"/>
              <a:chExt cx="4968672" cy="255531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5B084D5-DEAC-4F7D-8348-8ABF620532B9}"/>
                  </a:ext>
                </a:extLst>
              </p:cNvPr>
              <p:cNvGrpSpPr/>
              <p:nvPr/>
            </p:nvGrpSpPr>
            <p:grpSpPr>
              <a:xfrm>
                <a:off x="6576053" y="836713"/>
                <a:ext cx="4968672" cy="2555317"/>
                <a:chOff x="971600" y="697260"/>
                <a:chExt cx="4536504" cy="2592288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CE0B34F0-A1F0-4829-8280-3CF65BA735A9}"/>
                    </a:ext>
                  </a:extLst>
                </p:cNvPr>
                <p:cNvGrpSpPr/>
                <p:nvPr/>
              </p:nvGrpSpPr>
              <p:grpSpPr>
                <a:xfrm>
                  <a:off x="971600" y="697260"/>
                  <a:ext cx="4536504" cy="2592288"/>
                  <a:chOff x="2163721" y="719544"/>
                  <a:chExt cx="5213744" cy="2930044"/>
                </a:xfrm>
              </p:grpSpPr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58D2749F-3227-48A5-A70C-FF9B34E3FE6D}"/>
                      </a:ext>
                    </a:extLst>
                  </p:cNvPr>
                  <p:cNvSpPr/>
                  <p:nvPr/>
                </p:nvSpPr>
                <p:spPr>
                  <a:xfrm>
                    <a:off x="2163721" y="719544"/>
                    <a:ext cx="5213744" cy="293004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5C580B0F-BCCC-40C4-80BF-A2FF602BB12B}"/>
                      </a:ext>
                    </a:extLst>
                  </p:cNvPr>
                  <p:cNvSpPr/>
                  <p:nvPr/>
                </p:nvSpPr>
                <p:spPr>
                  <a:xfrm>
                    <a:off x="2411760" y="1345331"/>
                    <a:ext cx="504000" cy="504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1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BF092E9E-3D90-4DF9-BD52-7C54CDE0C5A1}"/>
                      </a:ext>
                    </a:extLst>
                  </p:cNvPr>
                  <p:cNvSpPr/>
                  <p:nvPr/>
                </p:nvSpPr>
                <p:spPr>
                  <a:xfrm>
                    <a:off x="3275360" y="2526431"/>
                    <a:ext cx="504000" cy="504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2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64E4E6E5-4C05-456B-9400-6243C66805E2}"/>
                      </a:ext>
                    </a:extLst>
                  </p:cNvPr>
                  <p:cNvSpPr/>
                  <p:nvPr/>
                </p:nvSpPr>
                <p:spPr>
                  <a:xfrm>
                    <a:off x="4249701" y="1525331"/>
                    <a:ext cx="504000" cy="504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3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5494D23E-EB9C-45C2-9DB0-5750B1A6BEAC}"/>
                      </a:ext>
                    </a:extLst>
                  </p:cNvPr>
                  <p:cNvSpPr/>
                  <p:nvPr/>
                </p:nvSpPr>
                <p:spPr>
                  <a:xfrm>
                    <a:off x="5076056" y="2526431"/>
                    <a:ext cx="504000" cy="504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4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594DCAB-0615-4382-ACB6-066F3DFAB7F1}"/>
                      </a:ext>
                    </a:extLst>
                  </p:cNvPr>
                  <p:cNvSpPr/>
                  <p:nvPr/>
                </p:nvSpPr>
                <p:spPr>
                  <a:xfrm>
                    <a:off x="6012160" y="1689074"/>
                    <a:ext cx="504000" cy="504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 dirty="0">
                        <a:solidFill>
                          <a:sysClr val="windowText" lastClr="000000"/>
                        </a:solidFill>
                      </a:rPr>
                      <a:t>5</a:t>
                    </a:r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F08F0B9A-15F4-4335-9774-3F1793435E13}"/>
                      </a:ext>
                    </a:extLst>
                  </p:cNvPr>
                  <p:cNvSpPr/>
                  <p:nvPr/>
                </p:nvSpPr>
                <p:spPr>
                  <a:xfrm>
                    <a:off x="2771360" y="1849331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E83F865-2729-4F21-B735-3A7CF0CEC5A5}"/>
                      </a:ext>
                    </a:extLst>
                  </p:cNvPr>
                  <p:cNvSpPr/>
                  <p:nvPr/>
                </p:nvSpPr>
                <p:spPr>
                  <a:xfrm>
                    <a:off x="2957720" y="2103074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3" name="타원 22">
                    <a:extLst>
                      <a:ext uri="{FF2B5EF4-FFF2-40B4-BE49-F238E27FC236}">
                        <a16:creationId xmlns:a16="http://schemas.microsoft.com/office/drawing/2014/main" id="{2D5B4199-3BFE-414B-82BA-3B61F5F994B2}"/>
                      </a:ext>
                    </a:extLst>
                  </p:cNvPr>
                  <p:cNvSpPr/>
                  <p:nvPr/>
                </p:nvSpPr>
                <p:spPr>
                  <a:xfrm>
                    <a:off x="3095360" y="2305405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C3A4D6FB-103F-4483-8D71-04E59DA05636}"/>
                      </a:ext>
                    </a:extLst>
                  </p:cNvPr>
                  <p:cNvSpPr/>
                  <p:nvPr/>
                </p:nvSpPr>
                <p:spPr>
                  <a:xfrm>
                    <a:off x="3779360" y="2436431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101709E4-7146-449B-9427-0E9B94FC18C2}"/>
                      </a:ext>
                    </a:extLst>
                  </p:cNvPr>
                  <p:cNvSpPr/>
                  <p:nvPr/>
                </p:nvSpPr>
                <p:spPr>
                  <a:xfrm>
                    <a:off x="3942520" y="2205862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02D36BB2-D269-4A4B-A6D3-FBC9FA145291}"/>
                      </a:ext>
                    </a:extLst>
                  </p:cNvPr>
                  <p:cNvSpPr/>
                  <p:nvPr/>
                </p:nvSpPr>
                <p:spPr>
                  <a:xfrm>
                    <a:off x="4176593" y="2029331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D7F9F8A8-E340-4899-91DB-63BBCD4D0B2C}"/>
                      </a:ext>
                    </a:extLst>
                  </p:cNvPr>
                  <p:cNvSpPr/>
                  <p:nvPr/>
                </p:nvSpPr>
                <p:spPr>
                  <a:xfrm>
                    <a:off x="4663701" y="2011652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6CFAC276-F4F8-4770-A238-38144A39BCA9}"/>
                      </a:ext>
                    </a:extLst>
                  </p:cNvPr>
                  <p:cNvSpPr/>
                  <p:nvPr/>
                </p:nvSpPr>
                <p:spPr>
                  <a:xfrm>
                    <a:off x="4843416" y="2218746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596EED00-607F-4712-B4F3-B40A8D87566F}"/>
                      </a:ext>
                    </a:extLst>
                  </p:cNvPr>
                  <p:cNvSpPr/>
                  <p:nvPr/>
                </p:nvSpPr>
                <p:spPr>
                  <a:xfrm>
                    <a:off x="4986056" y="2395272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E6C9966E-0BCD-4C0E-9CB9-6B9A2E5FC00F}"/>
                      </a:ext>
                    </a:extLst>
                  </p:cNvPr>
                  <p:cNvSpPr/>
                  <p:nvPr/>
                </p:nvSpPr>
                <p:spPr>
                  <a:xfrm>
                    <a:off x="5580056" y="2485272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C84E70C6-D8FC-4E6B-A403-141D09F26723}"/>
                      </a:ext>
                    </a:extLst>
                  </p:cNvPr>
                  <p:cNvSpPr/>
                  <p:nvPr/>
                </p:nvSpPr>
                <p:spPr>
                  <a:xfrm>
                    <a:off x="5760056" y="2330830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3E3AED1F-C1A8-4134-AAF0-3C31BB8A3364}"/>
                      </a:ext>
                    </a:extLst>
                  </p:cNvPr>
                  <p:cNvSpPr/>
                  <p:nvPr/>
                </p:nvSpPr>
                <p:spPr>
                  <a:xfrm>
                    <a:off x="5940056" y="2174421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764D3AD3-6B9F-4227-9F1C-BED6847EC93B}"/>
                      </a:ext>
                    </a:extLst>
                  </p:cNvPr>
                  <p:cNvSpPr/>
                  <p:nvPr/>
                </p:nvSpPr>
                <p:spPr>
                  <a:xfrm>
                    <a:off x="6521526" y="2147327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4" name="타원 33">
                    <a:extLst>
                      <a:ext uri="{FF2B5EF4-FFF2-40B4-BE49-F238E27FC236}">
                        <a16:creationId xmlns:a16="http://schemas.microsoft.com/office/drawing/2014/main" id="{DB0B44C1-9AD0-4C09-93D0-8FB3329ADDCB}"/>
                      </a:ext>
                    </a:extLst>
                  </p:cNvPr>
                  <p:cNvSpPr/>
                  <p:nvPr/>
                </p:nvSpPr>
                <p:spPr>
                  <a:xfrm>
                    <a:off x="6701241" y="2354421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AC2FF77C-2BE3-424B-8491-7CB23678FC45}"/>
                      </a:ext>
                    </a:extLst>
                  </p:cNvPr>
                  <p:cNvSpPr/>
                  <p:nvPr/>
                </p:nvSpPr>
                <p:spPr>
                  <a:xfrm>
                    <a:off x="6843881" y="2530947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27C9A3D7-B514-47AA-8D9E-20807ED27DB7}"/>
                      </a:ext>
                    </a:extLst>
                  </p:cNvPr>
                  <p:cNvSpPr/>
                  <p:nvPr/>
                </p:nvSpPr>
                <p:spPr>
                  <a:xfrm>
                    <a:off x="5131269" y="1151150"/>
                    <a:ext cx="2169973" cy="19923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AE23DB4F-738E-4E98-B923-901A8C77F8B8}"/>
                      </a:ext>
                    </a:extLst>
                  </p:cNvPr>
                  <p:cNvSpPr/>
                  <p:nvPr/>
                </p:nvSpPr>
                <p:spPr>
                  <a:xfrm>
                    <a:off x="5382056" y="1611275"/>
                    <a:ext cx="468000" cy="467999"/>
                  </a:xfrm>
                  <a:prstGeom prst="rect">
                    <a:avLst/>
                  </a:prstGeom>
                  <a:solidFill>
                    <a:srgbClr val="770D1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B03CBCBD-1295-4DC9-912B-80D72A293960}"/>
                      </a:ext>
                    </a:extLst>
                  </p:cNvPr>
                  <p:cNvSpPr/>
                  <p:nvPr/>
                </p:nvSpPr>
                <p:spPr>
                  <a:xfrm>
                    <a:off x="5989163" y="1611275"/>
                    <a:ext cx="468000" cy="467999"/>
                  </a:xfrm>
                  <a:prstGeom prst="rect">
                    <a:avLst/>
                  </a:prstGeom>
                  <a:solidFill>
                    <a:srgbClr val="770D1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id="{8D757059-5DF8-4C58-9E17-C9F2A282B8D6}"/>
                      </a:ext>
                    </a:extLst>
                  </p:cNvPr>
                  <p:cNvSpPr/>
                  <p:nvPr/>
                </p:nvSpPr>
                <p:spPr>
                  <a:xfrm>
                    <a:off x="6596267" y="1611275"/>
                    <a:ext cx="468000" cy="467999"/>
                  </a:xfrm>
                  <a:prstGeom prst="rect">
                    <a:avLst/>
                  </a:prstGeom>
                  <a:solidFill>
                    <a:srgbClr val="770D1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id="{D3F6D55E-E875-463C-BD2B-B32441BD8E00}"/>
                      </a:ext>
                    </a:extLst>
                  </p:cNvPr>
                  <p:cNvSpPr/>
                  <p:nvPr/>
                </p:nvSpPr>
                <p:spPr>
                  <a:xfrm>
                    <a:off x="5850056" y="2713680"/>
                    <a:ext cx="851186" cy="35760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진입</a:t>
                    </a:r>
                  </a:p>
                </p:txBody>
              </p:sp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CE24BC7-DD99-4B25-9E02-D70B44260064}"/>
                    </a:ext>
                  </a:extLst>
                </p:cNvPr>
                <p:cNvSpPr/>
                <p:nvPr/>
              </p:nvSpPr>
              <p:spPr>
                <a:xfrm>
                  <a:off x="3419872" y="697260"/>
                  <a:ext cx="914400" cy="266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ysClr val="windowText" lastClr="000000"/>
                      </a:solidFill>
                    </a:rPr>
                    <a:t>재화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AFD72D9B-6EB2-45FB-834E-D173857E39A6}"/>
                    </a:ext>
                  </a:extLst>
                </p:cNvPr>
                <p:cNvSpPr/>
                <p:nvPr/>
              </p:nvSpPr>
              <p:spPr>
                <a:xfrm>
                  <a:off x="1763688" y="697260"/>
                  <a:ext cx="914400" cy="26640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ysClr val="windowText" lastClr="000000"/>
                      </a:solidFill>
                    </a:rPr>
                    <a:t>에너지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F54A9746-811C-4AD4-85C7-0ACD09016F92}"/>
                    </a:ext>
                  </a:extLst>
                </p:cNvPr>
                <p:cNvSpPr/>
                <p:nvPr/>
              </p:nvSpPr>
              <p:spPr>
                <a:xfrm>
                  <a:off x="4694312" y="697260"/>
                  <a:ext cx="813792" cy="266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>
                      <a:solidFill>
                        <a:sysClr val="windowText" lastClr="000000"/>
                      </a:solidFill>
                    </a:rPr>
                    <a:t>옵션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2EC6D18-CE57-419E-85AB-EE4819EB0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888" y="1739021"/>
                <a:ext cx="916239" cy="824615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8FC75-EC9D-4C7E-8480-9457B973487E}"/>
                </a:ext>
              </a:extLst>
            </p:cNvPr>
            <p:cNvSpPr txBox="1"/>
            <p:nvPr/>
          </p:nvSpPr>
          <p:spPr>
            <a:xfrm>
              <a:off x="4727074" y="2394989"/>
              <a:ext cx="14847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적정 전투력 </a:t>
              </a:r>
              <a:r>
                <a:rPr lang="en-US" altLang="ko-KR" sz="1100" dirty="0"/>
                <a:t>: 21,200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95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전투 진입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607381" y="1071317"/>
            <a:ext cx="4968672" cy="2555317"/>
            <a:chOff x="6576053" y="836713"/>
            <a:chExt cx="4968672" cy="2555317"/>
          </a:xfrm>
        </p:grpSpPr>
        <p:grpSp>
          <p:nvGrpSpPr>
            <p:cNvPr id="5" name="그룹 4"/>
            <p:cNvGrpSpPr/>
            <p:nvPr/>
          </p:nvGrpSpPr>
          <p:grpSpPr>
            <a:xfrm>
              <a:off x="6576053" y="836713"/>
              <a:ext cx="4968672" cy="2555317"/>
              <a:chOff x="971600" y="697260"/>
              <a:chExt cx="4536504" cy="2592288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71600" y="697260"/>
                <a:ext cx="4536504" cy="2592288"/>
                <a:chOff x="2163721" y="719544"/>
                <a:chExt cx="5213744" cy="2930044"/>
              </a:xfrm>
            </p:grpSpPr>
            <p:sp>
              <p:nvSpPr>
                <p:cNvPr id="11" name="직사각형 10"/>
                <p:cNvSpPr/>
                <p:nvPr/>
              </p:nvSpPr>
              <p:spPr>
                <a:xfrm>
                  <a:off x="2163721" y="719544"/>
                  <a:ext cx="5213744" cy="29300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2411760" y="13453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1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3275360" y="25264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2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4249701" y="15253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3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5076056" y="2526431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4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6012160" y="1689074"/>
                  <a:ext cx="504000" cy="504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ysClr val="windowText" lastClr="000000"/>
                      </a:solidFill>
                    </a:rPr>
                    <a:t>5</a:t>
                  </a:r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2771360" y="184933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2957720" y="210307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3095360" y="230540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3779360" y="243643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942520" y="220586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4176593" y="202933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4663701" y="201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4843416" y="221874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4986056" y="23952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5580056" y="248527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5760056" y="2330830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5940056" y="217442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6521526" y="214732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6701241" y="235442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6843881" y="253094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5131269" y="1151150"/>
                  <a:ext cx="2169973" cy="19923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382056" y="1611275"/>
                  <a:ext cx="468000" cy="467999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989163" y="1611275"/>
                  <a:ext cx="468000" cy="467999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6596267" y="1611275"/>
                  <a:ext cx="468000" cy="467999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5850056" y="2713680"/>
                  <a:ext cx="851186" cy="35760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/>
                    <a:t>진입</a:t>
                  </a:r>
                </a:p>
              </p:txBody>
            </p:sp>
          </p:grpSp>
          <p:sp>
            <p:nvSpPr>
              <p:cNvPr id="8" name="직사각형 7"/>
              <p:cNvSpPr/>
              <p:nvPr/>
            </p:nvSpPr>
            <p:spPr>
              <a:xfrm>
                <a:off x="3419872" y="697260"/>
                <a:ext cx="914400" cy="26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재화</a:t>
                </a: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763688" y="697260"/>
                <a:ext cx="914400" cy="26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에너지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694312" y="697260"/>
                <a:ext cx="813792" cy="26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ysClr val="windowText" lastClr="000000"/>
                    </a:solidFill>
                  </a:rPr>
                  <a:t>옵션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6A63ED-E05C-47D6-844D-3DBDC6E4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888" y="1739021"/>
              <a:ext cx="916239" cy="824615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1610341" y="3895416"/>
            <a:ext cx="5040000" cy="252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8E871B4-8FB6-4198-B08D-D06BF701DCEB}"/>
              </a:ext>
            </a:extLst>
          </p:cNvPr>
          <p:cNvGrpSpPr/>
          <p:nvPr/>
        </p:nvGrpSpPr>
        <p:grpSpPr>
          <a:xfrm>
            <a:off x="1816750" y="4324739"/>
            <a:ext cx="2162592" cy="1620000"/>
            <a:chOff x="-3491329" y="3486677"/>
            <a:chExt cx="2162592" cy="162000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521A953-CAA9-4734-8936-F2C903C774FB}"/>
                </a:ext>
              </a:extLst>
            </p:cNvPr>
            <p:cNvGrpSpPr/>
            <p:nvPr/>
          </p:nvGrpSpPr>
          <p:grpSpPr>
            <a:xfrm>
              <a:off x="-3491329" y="3486677"/>
              <a:ext cx="2162592" cy="1620000"/>
              <a:chOff x="-3516599" y="3472175"/>
              <a:chExt cx="2162592" cy="1620000"/>
            </a:xfrm>
          </p:grpSpPr>
          <p:sp>
            <p:nvSpPr>
              <p:cNvPr id="108" name="순서도: 처리 107">
                <a:extLst>
                  <a:ext uri="{FF2B5EF4-FFF2-40B4-BE49-F238E27FC236}">
                    <a16:creationId xmlns:a16="http://schemas.microsoft.com/office/drawing/2014/main" id="{8EFC453C-8821-4175-A659-68C913797F48}"/>
                  </a:ext>
                </a:extLst>
              </p:cNvPr>
              <p:cNvSpPr/>
              <p:nvPr/>
            </p:nvSpPr>
            <p:spPr>
              <a:xfrm>
                <a:off x="-1894007" y="455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순서도: 처리 108">
                <a:extLst>
                  <a:ext uri="{FF2B5EF4-FFF2-40B4-BE49-F238E27FC236}">
                    <a16:creationId xmlns:a16="http://schemas.microsoft.com/office/drawing/2014/main" id="{1403B5AD-AFBB-46CE-97E0-CC1C4F268E45}"/>
                  </a:ext>
                </a:extLst>
              </p:cNvPr>
              <p:cNvSpPr/>
              <p:nvPr/>
            </p:nvSpPr>
            <p:spPr>
              <a:xfrm>
                <a:off x="-189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순서도: 처리 109">
                <a:extLst>
                  <a:ext uri="{FF2B5EF4-FFF2-40B4-BE49-F238E27FC236}">
                    <a16:creationId xmlns:a16="http://schemas.microsoft.com/office/drawing/2014/main" id="{FF380469-CF6C-486E-94A1-EDDBEC4C73CB}"/>
                  </a:ext>
                </a:extLst>
              </p:cNvPr>
              <p:cNvSpPr/>
              <p:nvPr/>
            </p:nvSpPr>
            <p:spPr>
              <a:xfrm>
                <a:off x="-189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순서도: 처리 110">
                <a:extLst>
                  <a:ext uri="{FF2B5EF4-FFF2-40B4-BE49-F238E27FC236}">
                    <a16:creationId xmlns:a16="http://schemas.microsoft.com/office/drawing/2014/main" id="{B5CEF3F7-3E55-471F-8F42-C4F0A4FC4C08}"/>
                  </a:ext>
                </a:extLst>
              </p:cNvPr>
              <p:cNvSpPr/>
              <p:nvPr/>
            </p:nvSpPr>
            <p:spPr>
              <a:xfrm>
                <a:off x="-3516599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순서도: 처리 111">
                <a:extLst>
                  <a:ext uri="{FF2B5EF4-FFF2-40B4-BE49-F238E27FC236}">
                    <a16:creationId xmlns:a16="http://schemas.microsoft.com/office/drawing/2014/main" id="{E2B6E14A-F755-437C-8C5C-5D2DC0EF41C7}"/>
                  </a:ext>
                </a:extLst>
              </p:cNvPr>
              <p:cNvSpPr/>
              <p:nvPr/>
            </p:nvSpPr>
            <p:spPr>
              <a:xfrm>
                <a:off x="-3516599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순서도: 처리 112">
                <a:extLst>
                  <a:ext uri="{FF2B5EF4-FFF2-40B4-BE49-F238E27FC236}">
                    <a16:creationId xmlns:a16="http://schemas.microsoft.com/office/drawing/2014/main" id="{17868E24-387D-4C9C-B53A-923ACED1BBEF}"/>
                  </a:ext>
                </a:extLst>
              </p:cNvPr>
              <p:cNvSpPr/>
              <p:nvPr/>
            </p:nvSpPr>
            <p:spPr>
              <a:xfrm>
                <a:off x="-297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순서도: 처리 113">
                <a:extLst>
                  <a:ext uri="{FF2B5EF4-FFF2-40B4-BE49-F238E27FC236}">
                    <a16:creationId xmlns:a16="http://schemas.microsoft.com/office/drawing/2014/main" id="{D6752006-11FE-4098-BE2E-6F2F5AEA73B5}"/>
                  </a:ext>
                </a:extLst>
              </p:cNvPr>
              <p:cNvSpPr/>
              <p:nvPr/>
            </p:nvSpPr>
            <p:spPr>
              <a:xfrm>
                <a:off x="-243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순서도: 처리 114">
                <a:extLst>
                  <a:ext uri="{FF2B5EF4-FFF2-40B4-BE49-F238E27FC236}">
                    <a16:creationId xmlns:a16="http://schemas.microsoft.com/office/drawing/2014/main" id="{1A9583E4-D610-4AD5-A350-178D68E4B2A2}"/>
                  </a:ext>
                </a:extLst>
              </p:cNvPr>
              <p:cNvSpPr/>
              <p:nvPr/>
            </p:nvSpPr>
            <p:spPr>
              <a:xfrm>
                <a:off x="-297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순서도: 처리 115">
                <a:extLst>
                  <a:ext uri="{FF2B5EF4-FFF2-40B4-BE49-F238E27FC236}">
                    <a16:creationId xmlns:a16="http://schemas.microsoft.com/office/drawing/2014/main" id="{C2F760F4-6D28-4AC6-AE3D-E9FED1D81FBC}"/>
                  </a:ext>
                </a:extLst>
              </p:cNvPr>
              <p:cNvSpPr/>
              <p:nvPr/>
            </p:nvSpPr>
            <p:spPr>
              <a:xfrm>
                <a:off x="-2434007" y="401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순서도: 처리 116">
                <a:extLst>
                  <a:ext uri="{FF2B5EF4-FFF2-40B4-BE49-F238E27FC236}">
                    <a16:creationId xmlns:a16="http://schemas.microsoft.com/office/drawing/2014/main" id="{C1928271-5377-48F2-A027-032A74457649}"/>
                  </a:ext>
                </a:extLst>
              </p:cNvPr>
              <p:cNvSpPr/>
              <p:nvPr/>
            </p:nvSpPr>
            <p:spPr>
              <a:xfrm>
                <a:off x="-3516599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순서도: 처리 117">
                <a:extLst>
                  <a:ext uri="{FF2B5EF4-FFF2-40B4-BE49-F238E27FC236}">
                    <a16:creationId xmlns:a16="http://schemas.microsoft.com/office/drawing/2014/main" id="{EBD4AE47-AAFE-4F26-82D8-B9E10AF9D8B1}"/>
                  </a:ext>
                </a:extLst>
              </p:cNvPr>
              <p:cNvSpPr/>
              <p:nvPr/>
            </p:nvSpPr>
            <p:spPr>
              <a:xfrm>
                <a:off x="-2974007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순서도: 처리 118">
                <a:extLst>
                  <a:ext uri="{FF2B5EF4-FFF2-40B4-BE49-F238E27FC236}">
                    <a16:creationId xmlns:a16="http://schemas.microsoft.com/office/drawing/2014/main" id="{D1AF9649-E676-4D72-A6B6-A0543E942C7E}"/>
                  </a:ext>
                </a:extLst>
              </p:cNvPr>
              <p:cNvSpPr/>
              <p:nvPr/>
            </p:nvSpPr>
            <p:spPr>
              <a:xfrm>
                <a:off x="-243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4D2824C-4A5B-43DE-8057-EC621EFA1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82093" y="4048175"/>
              <a:ext cx="520000" cy="46800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A5FA6AC1-E8F2-4081-A6B5-B7F46CE4B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14007" y="3500405"/>
              <a:ext cx="520000" cy="468000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55140F9-1BC1-47B1-BEE2-A2333039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4007" y="3523621"/>
              <a:ext cx="520000" cy="468000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A50E54A-C516-49B8-A851-D7BF07602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84007" y="4084175"/>
              <a:ext cx="520000" cy="468000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5010B30-9EDF-4F7D-BBD3-45A3C6C6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4007" y="4077118"/>
              <a:ext cx="520000" cy="468000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D30484B-D62B-4713-B904-95F8C433B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9846" y="4588175"/>
              <a:ext cx="520000" cy="468000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BE12F4AC-D957-42AC-9C50-895E5F64429C}"/>
              </a:ext>
            </a:extLst>
          </p:cNvPr>
          <p:cNvGrpSpPr/>
          <p:nvPr/>
        </p:nvGrpSpPr>
        <p:grpSpPr>
          <a:xfrm>
            <a:off x="4301791" y="4324739"/>
            <a:ext cx="2162592" cy="1620000"/>
            <a:chOff x="4130341" y="4294376"/>
            <a:chExt cx="2162592" cy="162000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B3D0C262-341A-46BD-B2B1-76DBFCE6081D}"/>
                </a:ext>
              </a:extLst>
            </p:cNvPr>
            <p:cNvGrpSpPr/>
            <p:nvPr/>
          </p:nvGrpSpPr>
          <p:grpSpPr>
            <a:xfrm>
              <a:off x="4130341" y="4294376"/>
              <a:ext cx="2162592" cy="1620000"/>
              <a:chOff x="-3516599" y="3472175"/>
              <a:chExt cx="2162592" cy="1620000"/>
            </a:xfrm>
          </p:grpSpPr>
          <p:sp>
            <p:nvSpPr>
              <p:cNvPr id="128" name="순서도: 처리 127">
                <a:extLst>
                  <a:ext uri="{FF2B5EF4-FFF2-40B4-BE49-F238E27FC236}">
                    <a16:creationId xmlns:a16="http://schemas.microsoft.com/office/drawing/2014/main" id="{B8226909-98E8-458B-A04C-8BEEAAD84539}"/>
                  </a:ext>
                </a:extLst>
              </p:cNvPr>
              <p:cNvSpPr/>
              <p:nvPr/>
            </p:nvSpPr>
            <p:spPr>
              <a:xfrm>
                <a:off x="-1894007" y="455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순서도: 처리 128">
                <a:extLst>
                  <a:ext uri="{FF2B5EF4-FFF2-40B4-BE49-F238E27FC236}">
                    <a16:creationId xmlns:a16="http://schemas.microsoft.com/office/drawing/2014/main" id="{FFEC9971-F422-4525-8940-F1A72538BE45}"/>
                  </a:ext>
                </a:extLst>
              </p:cNvPr>
              <p:cNvSpPr/>
              <p:nvPr/>
            </p:nvSpPr>
            <p:spPr>
              <a:xfrm>
                <a:off x="-189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순서도: 처리 129">
                <a:extLst>
                  <a:ext uri="{FF2B5EF4-FFF2-40B4-BE49-F238E27FC236}">
                    <a16:creationId xmlns:a16="http://schemas.microsoft.com/office/drawing/2014/main" id="{6EB2F820-BEF7-4EBC-8863-E1CA8E4E4F07}"/>
                  </a:ext>
                </a:extLst>
              </p:cNvPr>
              <p:cNvSpPr/>
              <p:nvPr/>
            </p:nvSpPr>
            <p:spPr>
              <a:xfrm>
                <a:off x="-189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순서도: 처리 130">
                <a:extLst>
                  <a:ext uri="{FF2B5EF4-FFF2-40B4-BE49-F238E27FC236}">
                    <a16:creationId xmlns:a16="http://schemas.microsoft.com/office/drawing/2014/main" id="{E4ABB37F-4067-4FF6-BEBD-AADD8CA76EE7}"/>
                  </a:ext>
                </a:extLst>
              </p:cNvPr>
              <p:cNvSpPr/>
              <p:nvPr/>
            </p:nvSpPr>
            <p:spPr>
              <a:xfrm>
                <a:off x="-3516599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순서도: 처리 131">
                <a:extLst>
                  <a:ext uri="{FF2B5EF4-FFF2-40B4-BE49-F238E27FC236}">
                    <a16:creationId xmlns:a16="http://schemas.microsoft.com/office/drawing/2014/main" id="{D78539F4-EC60-476D-ACB3-5F069D7D1037}"/>
                  </a:ext>
                </a:extLst>
              </p:cNvPr>
              <p:cNvSpPr/>
              <p:nvPr/>
            </p:nvSpPr>
            <p:spPr>
              <a:xfrm>
                <a:off x="-3516599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순서도: 처리 132">
                <a:extLst>
                  <a:ext uri="{FF2B5EF4-FFF2-40B4-BE49-F238E27FC236}">
                    <a16:creationId xmlns:a16="http://schemas.microsoft.com/office/drawing/2014/main" id="{4F462AE2-C10E-462C-A4F4-61C01C2373EE}"/>
                  </a:ext>
                </a:extLst>
              </p:cNvPr>
              <p:cNvSpPr/>
              <p:nvPr/>
            </p:nvSpPr>
            <p:spPr>
              <a:xfrm>
                <a:off x="-297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순서도: 처리 133">
                <a:extLst>
                  <a:ext uri="{FF2B5EF4-FFF2-40B4-BE49-F238E27FC236}">
                    <a16:creationId xmlns:a16="http://schemas.microsoft.com/office/drawing/2014/main" id="{FF1B9A48-7140-4CDE-9A0C-41E37E6FF7C3}"/>
                  </a:ext>
                </a:extLst>
              </p:cNvPr>
              <p:cNvSpPr/>
              <p:nvPr/>
            </p:nvSpPr>
            <p:spPr>
              <a:xfrm>
                <a:off x="-2434007" y="455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순서도: 처리 134">
                <a:extLst>
                  <a:ext uri="{FF2B5EF4-FFF2-40B4-BE49-F238E27FC236}">
                    <a16:creationId xmlns:a16="http://schemas.microsoft.com/office/drawing/2014/main" id="{55D268D3-13C3-4554-8E49-61F4185E120A}"/>
                  </a:ext>
                </a:extLst>
              </p:cNvPr>
              <p:cNvSpPr/>
              <p:nvPr/>
            </p:nvSpPr>
            <p:spPr>
              <a:xfrm>
                <a:off x="-2974007" y="401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순서도: 처리 135">
                <a:extLst>
                  <a:ext uri="{FF2B5EF4-FFF2-40B4-BE49-F238E27FC236}">
                    <a16:creationId xmlns:a16="http://schemas.microsoft.com/office/drawing/2014/main" id="{19D59676-0162-47CB-A4DF-D7207EFCB12A}"/>
                  </a:ext>
                </a:extLst>
              </p:cNvPr>
              <p:cNvSpPr/>
              <p:nvPr/>
            </p:nvSpPr>
            <p:spPr>
              <a:xfrm>
                <a:off x="-2434007" y="401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순서도: 처리 136">
                <a:extLst>
                  <a:ext uri="{FF2B5EF4-FFF2-40B4-BE49-F238E27FC236}">
                    <a16:creationId xmlns:a16="http://schemas.microsoft.com/office/drawing/2014/main" id="{71522B32-D47D-4A92-8AD6-EDAE9031EEC2}"/>
                  </a:ext>
                </a:extLst>
              </p:cNvPr>
              <p:cNvSpPr/>
              <p:nvPr/>
            </p:nvSpPr>
            <p:spPr>
              <a:xfrm>
                <a:off x="-3516599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순서도: 처리 137">
                <a:extLst>
                  <a:ext uri="{FF2B5EF4-FFF2-40B4-BE49-F238E27FC236}">
                    <a16:creationId xmlns:a16="http://schemas.microsoft.com/office/drawing/2014/main" id="{03590BA8-C571-4C61-81B4-72738C492E37}"/>
                  </a:ext>
                </a:extLst>
              </p:cNvPr>
              <p:cNvSpPr/>
              <p:nvPr/>
            </p:nvSpPr>
            <p:spPr>
              <a:xfrm>
                <a:off x="-2974007" y="3472175"/>
                <a:ext cx="540000" cy="540000"/>
              </a:xfrm>
              <a:prstGeom prst="flowChartProcess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순서도: 처리 138">
                <a:extLst>
                  <a:ext uri="{FF2B5EF4-FFF2-40B4-BE49-F238E27FC236}">
                    <a16:creationId xmlns:a16="http://schemas.microsoft.com/office/drawing/2014/main" id="{8053B80C-A777-452D-B303-2B13F14572C7}"/>
                  </a:ext>
                </a:extLst>
              </p:cNvPr>
              <p:cNvSpPr/>
              <p:nvPr/>
            </p:nvSpPr>
            <p:spPr>
              <a:xfrm>
                <a:off x="-2434007" y="3472175"/>
                <a:ext cx="540000" cy="540000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1" name="그림 140" descr="그리기이(가) 표시된 사진&#10;&#10;자동 생성된 설명">
              <a:extLst>
                <a:ext uri="{FF2B5EF4-FFF2-40B4-BE49-F238E27FC236}">
                  <a16:creationId xmlns:a16="http://schemas.microsoft.com/office/drawing/2014/main" id="{97FD8E0F-C755-401A-BC91-FB1373D6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933" y="4916777"/>
              <a:ext cx="360000" cy="360000"/>
            </a:xfrm>
            <a:prstGeom prst="rect">
              <a:avLst/>
            </a:prstGeom>
          </p:spPr>
        </p:pic>
        <p:pic>
          <p:nvPicPr>
            <p:cNvPr id="142" name="그림 141" descr="그리기이(가) 표시된 사진&#10;&#10;자동 생성된 설명">
              <a:extLst>
                <a:ext uri="{FF2B5EF4-FFF2-40B4-BE49-F238E27FC236}">
                  <a16:creationId xmlns:a16="http://schemas.microsoft.com/office/drawing/2014/main" id="{430F991D-C339-4FDB-AA91-FFE6DA61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539" y="4916777"/>
              <a:ext cx="360000" cy="360000"/>
            </a:xfrm>
            <a:prstGeom prst="rect">
              <a:avLst/>
            </a:prstGeom>
          </p:spPr>
        </p:pic>
        <p:pic>
          <p:nvPicPr>
            <p:cNvPr id="143" name="그림 142" descr="그리기이(가) 표시된 사진&#10;&#10;자동 생성된 설명">
              <a:extLst>
                <a:ext uri="{FF2B5EF4-FFF2-40B4-BE49-F238E27FC236}">
                  <a16:creationId xmlns:a16="http://schemas.microsoft.com/office/drawing/2014/main" id="{945DF77C-51DA-44EB-A130-E23A72C61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8758" y="4384376"/>
              <a:ext cx="360000" cy="360000"/>
            </a:xfrm>
            <a:prstGeom prst="rect">
              <a:avLst/>
            </a:prstGeom>
          </p:spPr>
        </p:pic>
        <p:pic>
          <p:nvPicPr>
            <p:cNvPr id="144" name="그림 143" descr="그리기이(가) 표시된 사진&#10;&#10;자동 생성된 설명">
              <a:extLst>
                <a:ext uri="{FF2B5EF4-FFF2-40B4-BE49-F238E27FC236}">
                  <a16:creationId xmlns:a16="http://schemas.microsoft.com/office/drawing/2014/main" id="{EACA7528-106B-4109-92F1-C4BB0FEE7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4384376"/>
              <a:ext cx="360000" cy="360000"/>
            </a:xfrm>
            <a:prstGeom prst="rect">
              <a:avLst/>
            </a:prstGeom>
          </p:spPr>
        </p:pic>
        <p:pic>
          <p:nvPicPr>
            <p:cNvPr id="145" name="그림 144" descr="그리기이(가) 표시된 사진&#10;&#10;자동 생성된 설명">
              <a:extLst>
                <a:ext uri="{FF2B5EF4-FFF2-40B4-BE49-F238E27FC236}">
                  <a16:creationId xmlns:a16="http://schemas.microsoft.com/office/drawing/2014/main" id="{C51D244C-E51C-4C61-8D6A-D885C900A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4916777"/>
              <a:ext cx="360000" cy="360000"/>
            </a:xfrm>
            <a:prstGeom prst="rect">
              <a:avLst/>
            </a:prstGeom>
          </p:spPr>
        </p:pic>
        <p:pic>
          <p:nvPicPr>
            <p:cNvPr id="146" name="그림 145" descr="그리기이(가) 표시된 사진&#10;&#10;자동 생성된 설명">
              <a:extLst>
                <a:ext uri="{FF2B5EF4-FFF2-40B4-BE49-F238E27FC236}">
                  <a16:creationId xmlns:a16="http://schemas.microsoft.com/office/drawing/2014/main" id="{EC56D125-5111-4E85-A986-D053AB9B5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557" y="5470851"/>
              <a:ext cx="360000" cy="360000"/>
            </a:xfrm>
            <a:prstGeom prst="rect">
              <a:avLst/>
            </a:prstGeom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30BDB35-0D50-4EC6-8128-165ABFF5A7A2}"/>
              </a:ext>
            </a:extLst>
          </p:cNvPr>
          <p:cNvSpPr/>
          <p:nvPr/>
        </p:nvSpPr>
        <p:spPr>
          <a:xfrm>
            <a:off x="1607381" y="5972132"/>
            <a:ext cx="126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교체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263090E-E1ED-4866-BC06-5CCFCB7D3E61}"/>
              </a:ext>
            </a:extLst>
          </p:cNvPr>
          <p:cNvSpPr/>
          <p:nvPr/>
        </p:nvSpPr>
        <p:spPr>
          <a:xfrm>
            <a:off x="3487597" y="5972132"/>
            <a:ext cx="126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진형 불러오기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4581EBB-EEC3-45B1-87FC-91D234D0998F}"/>
              </a:ext>
            </a:extLst>
          </p:cNvPr>
          <p:cNvSpPr/>
          <p:nvPr/>
        </p:nvSpPr>
        <p:spPr>
          <a:xfrm>
            <a:off x="5367813" y="5972132"/>
            <a:ext cx="1260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전투 시작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C46F876-4948-4C02-A9B7-B64A439AEFBA}"/>
              </a:ext>
            </a:extLst>
          </p:cNvPr>
          <p:cNvSpPr/>
          <p:nvPr/>
        </p:nvSpPr>
        <p:spPr>
          <a:xfrm>
            <a:off x="1814158" y="4331389"/>
            <a:ext cx="2169421" cy="160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BAC48E4-3B6A-4524-A6E5-5EAFFC5394E8}"/>
              </a:ext>
            </a:extLst>
          </p:cNvPr>
          <p:cNvSpPr/>
          <p:nvPr/>
        </p:nvSpPr>
        <p:spPr>
          <a:xfrm>
            <a:off x="4282252" y="4331389"/>
            <a:ext cx="2169421" cy="160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56573"/>
              </p:ext>
            </p:extLst>
          </p:nvPr>
        </p:nvGraphicFramePr>
        <p:xfrm>
          <a:off x="194082" y="3900310"/>
          <a:ext cx="1562926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 된 아군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배치 된 적군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단계 선택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2" name="타원 171">
            <a:extLst>
              <a:ext uri="{FF2B5EF4-FFF2-40B4-BE49-F238E27FC236}">
                <a16:creationId xmlns:a16="http://schemas.microsoft.com/office/drawing/2014/main" id="{1DFF2739-8930-4D8D-8749-2B61D2D5AB8C}"/>
              </a:ext>
            </a:extLst>
          </p:cNvPr>
          <p:cNvSpPr/>
          <p:nvPr/>
        </p:nvSpPr>
        <p:spPr>
          <a:xfrm>
            <a:off x="1817101" y="4298931"/>
            <a:ext cx="359953" cy="360083"/>
          </a:xfrm>
          <a:prstGeom prst="ellipse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7E7E485-8C94-4F30-A4EA-96CF4F389DBE}"/>
              </a:ext>
            </a:extLst>
          </p:cNvPr>
          <p:cNvSpPr/>
          <p:nvPr/>
        </p:nvSpPr>
        <p:spPr>
          <a:xfrm>
            <a:off x="4293253" y="4298931"/>
            <a:ext cx="359953" cy="360083"/>
          </a:xfrm>
          <a:prstGeom prst="ellipse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4727074" y="2394989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적정 전투력 </a:t>
            </a:r>
            <a:r>
              <a:rPr lang="en-US" altLang="ko-KR" sz="1100" dirty="0"/>
              <a:t>: 21,200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6811570" y="3909166"/>
            <a:ext cx="505411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에너지는 전투시작을 누르면 감소된다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화면의 좌측에 파티에 설정된 진형이 표시가 되고 우측에 적군의 진형이 표시가 됩니다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위에 스테이지 내의 단계를 표시하여 적의 진형을 확인 할 수 있게 합니다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교체 버튼을 누르면 파티 창이 나타나고 진형 불러오기 버튼을 누르면 저장된 진형의 리스트가 나타난다</a:t>
            </a:r>
            <a:r>
              <a:rPr lang="en-US" altLang="ko-KR" sz="1400" dirty="0"/>
              <a:t>.</a:t>
            </a:r>
          </a:p>
        </p:txBody>
      </p:sp>
      <p:cxnSp>
        <p:nvCxnSpPr>
          <p:cNvPr id="90" name="직선 연결선 89"/>
          <p:cNvCxnSpPr/>
          <p:nvPr/>
        </p:nvCxnSpPr>
        <p:spPr>
          <a:xfrm>
            <a:off x="1270000" y="3695700"/>
            <a:ext cx="10922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11571" y="1113931"/>
            <a:ext cx="5054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지도를 보여주며 각 단계를 징검다리 형태로 연결하여 난이도의 수준을 알 수 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단계를 선택하면 </a:t>
            </a:r>
            <a:r>
              <a:rPr lang="ko-KR" altLang="en-US" sz="1400" dirty="0" err="1"/>
              <a:t>던전의</a:t>
            </a:r>
            <a:r>
              <a:rPr lang="ko-KR" altLang="en-US" sz="1400" dirty="0"/>
              <a:t> 보상정보와 적정 전투력을 표기한다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선택된 </a:t>
            </a:r>
            <a:r>
              <a:rPr lang="ko-KR" altLang="en-US" sz="1400" dirty="0" err="1"/>
              <a:t>던전</a:t>
            </a:r>
            <a:r>
              <a:rPr lang="ko-KR" altLang="en-US" sz="1400" dirty="0"/>
              <a:t> 위에 캐릭터를 놓아 </a:t>
            </a:r>
            <a:r>
              <a:rPr lang="ko-KR" altLang="en-US" sz="1400" dirty="0" err="1"/>
              <a:t>직관성을</a:t>
            </a:r>
            <a:r>
              <a:rPr lang="ko-KR" altLang="en-US" sz="1400" dirty="0"/>
              <a:t> 높인다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진입 버튼을 누르면 진형 설정화면으로 들어간다</a:t>
            </a:r>
            <a:r>
              <a:rPr lang="en-US" altLang="ko-KR" sz="1400" dirty="0"/>
              <a:t>.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D48490F-27AE-47F0-B342-7E04E58B11B5}"/>
              </a:ext>
            </a:extLst>
          </p:cNvPr>
          <p:cNvSpPr/>
          <p:nvPr/>
        </p:nvSpPr>
        <p:spPr>
          <a:xfrm>
            <a:off x="2786844" y="3890785"/>
            <a:ext cx="446002" cy="408146"/>
          </a:xfrm>
          <a:prstGeom prst="rect">
            <a:avLst/>
          </a:prstGeom>
          <a:solidFill>
            <a:srgbClr val="770D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D48490F-27AE-47F0-B342-7E04E58B11B5}"/>
              </a:ext>
            </a:extLst>
          </p:cNvPr>
          <p:cNvSpPr/>
          <p:nvPr/>
        </p:nvSpPr>
        <p:spPr>
          <a:xfrm>
            <a:off x="3927240" y="3890785"/>
            <a:ext cx="446002" cy="408146"/>
          </a:xfrm>
          <a:prstGeom prst="rect">
            <a:avLst/>
          </a:prstGeom>
          <a:solidFill>
            <a:srgbClr val="770D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D48490F-27AE-47F0-B342-7E04E58B11B5}"/>
              </a:ext>
            </a:extLst>
          </p:cNvPr>
          <p:cNvSpPr/>
          <p:nvPr/>
        </p:nvSpPr>
        <p:spPr>
          <a:xfrm>
            <a:off x="5069076" y="3890785"/>
            <a:ext cx="446002" cy="408146"/>
          </a:xfrm>
          <a:prstGeom prst="rect">
            <a:avLst/>
          </a:prstGeom>
          <a:solidFill>
            <a:srgbClr val="770D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C46F876-4948-4C02-A9B7-B64A439AEFBA}"/>
              </a:ext>
            </a:extLst>
          </p:cNvPr>
          <p:cNvSpPr/>
          <p:nvPr/>
        </p:nvSpPr>
        <p:spPr>
          <a:xfrm>
            <a:off x="2786844" y="3884416"/>
            <a:ext cx="2739184" cy="446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7E7E485-8C94-4F30-A4EA-96CF4F389DBE}"/>
              </a:ext>
            </a:extLst>
          </p:cNvPr>
          <p:cNvSpPr/>
          <p:nvPr/>
        </p:nvSpPr>
        <p:spPr>
          <a:xfrm>
            <a:off x="2495228" y="3884416"/>
            <a:ext cx="359953" cy="360083"/>
          </a:xfrm>
          <a:prstGeom prst="ellipse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21352002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tx1"/>
          </a:solidFill>
        </a:ln>
      </a:spPr>
      <a:bodyPr wrap="square" lIns="117226" tIns="58613" rIns="117226" bIns="58613" rtlCol="0" anchor="ctr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6963</TotalTime>
  <Words>10090</Words>
  <Application>Microsoft Office PowerPoint</Application>
  <PresentationFormat>와이드스크린</PresentationFormat>
  <Paragraphs>2278</Paragraphs>
  <Slides>70</Slides>
  <Notes>54</Notes>
  <HiddenSlides>43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5" baseType="lpstr">
      <vt:lpstr>나눔바른고딕 Light</vt:lpstr>
      <vt:lpstr>맑은 고딕</vt:lpstr>
      <vt:lpstr>Arial</vt:lpstr>
      <vt:lpstr>Wingdings</vt:lpstr>
      <vt:lpstr>1_default theme</vt:lpstr>
      <vt:lpstr>다양한 조합이 있는 전략적인 SRPG 게임</vt:lpstr>
      <vt:lpstr>PowerPoint 프레젠테이션</vt:lpstr>
      <vt:lpstr>모바일 게임 RPG시장 조사</vt:lpstr>
      <vt:lpstr>모바일 게임 아이템 구입 이유(N=655)</vt:lpstr>
      <vt:lpstr>게임 턴전투 RPG 조사</vt:lpstr>
      <vt:lpstr>게임소개</vt:lpstr>
      <vt:lpstr>컨텐츠의 흐름도</vt:lpstr>
      <vt:lpstr>유저 레벨</vt:lpstr>
      <vt:lpstr>일반 전투 진입</vt:lpstr>
      <vt:lpstr>일반 던전 (정보상태창)</vt:lpstr>
      <vt:lpstr>일반 던전 (전투조작)</vt:lpstr>
      <vt:lpstr>레이드 전투, PVP</vt:lpstr>
      <vt:lpstr>난이도 조절요소</vt:lpstr>
      <vt:lpstr>콘텐츠 정리</vt:lpstr>
      <vt:lpstr>캐릭터 성장 흐름도</vt:lpstr>
      <vt:lpstr>캐릭터 스테이터스</vt:lpstr>
      <vt:lpstr>장비 스테이터스</vt:lpstr>
      <vt:lpstr>파츠 스테이터스</vt:lpstr>
      <vt:lpstr>파츠 분류</vt:lpstr>
      <vt:lpstr>전투시 사용되는 유저 캐릭터 스테이터스</vt:lpstr>
      <vt:lpstr>파츠 성장</vt:lpstr>
      <vt:lpstr>장비 성장</vt:lpstr>
      <vt:lpstr>캐릭터 성장</vt:lpstr>
      <vt:lpstr>장비, 파츠 장착</vt:lpstr>
      <vt:lpstr>캐릭터, 파츠 제작</vt:lpstr>
      <vt:lpstr>보급상자(루트 박스)</vt:lpstr>
      <vt:lpstr>각 수집 요소의 기획 의도</vt:lpstr>
      <vt:lpstr>시놉시스</vt:lpstr>
      <vt:lpstr>튜토리얼 플레이 중 연출</vt:lpstr>
      <vt:lpstr>클리어 후 연출</vt:lpstr>
      <vt:lpstr>로딩 화면</vt:lpstr>
      <vt:lpstr>스토리 열람</vt:lpstr>
      <vt:lpstr>정리</vt:lpstr>
      <vt:lpstr>이야기의 흐름</vt:lpstr>
      <vt:lpstr>전투지역</vt:lpstr>
      <vt:lpstr>아군 캐릭터</vt:lpstr>
      <vt:lpstr>적군 캐릭터 설정</vt:lpstr>
      <vt:lpstr>정리</vt:lpstr>
      <vt:lpstr>각 수집 요소의 기획 의도</vt:lpstr>
      <vt:lpstr>캐릭터, 장비, 파츠의 기획 의도</vt:lpstr>
      <vt:lpstr>스토리 진행</vt:lpstr>
      <vt:lpstr>기획의도</vt:lpstr>
      <vt:lpstr>파츠 분류 및 스테이터스</vt:lpstr>
      <vt:lpstr>장비, 파츠 장착</vt:lpstr>
      <vt:lpstr>파츠 제작</vt:lpstr>
      <vt:lpstr>로비화면, 파티화면</vt:lpstr>
      <vt:lpstr>전투 진입 UI</vt:lpstr>
      <vt:lpstr>방향성</vt:lpstr>
      <vt:lpstr>방향성</vt:lpstr>
      <vt:lpstr>의도</vt:lpstr>
      <vt:lpstr>블루스톤</vt:lpstr>
      <vt:lpstr>판타지택틱스R</vt:lpstr>
      <vt:lpstr>레이븐</vt:lpstr>
      <vt:lpstr>팬텀게이트</vt:lpstr>
      <vt:lpstr>유저가 강해지는 방법</vt:lpstr>
      <vt:lpstr>아이템에서 스킬로 변형 될 때 장단점</vt:lpstr>
      <vt:lpstr>전투 진행 순서</vt:lpstr>
      <vt:lpstr>파츠 시너지</vt:lpstr>
      <vt:lpstr>파츠 강화</vt:lpstr>
      <vt:lpstr>방향성</vt:lpstr>
      <vt:lpstr>게임 전투 조사</vt:lpstr>
      <vt:lpstr>컨텐츠의 흐름도</vt:lpstr>
      <vt:lpstr>컨텐츠의 흐름도</vt:lpstr>
      <vt:lpstr>파츠 UI</vt:lpstr>
      <vt:lpstr>파츠 UI</vt:lpstr>
      <vt:lpstr>캐릭터의 스테이터스</vt:lpstr>
      <vt:lpstr>파츠 스테이터스</vt:lpstr>
      <vt:lpstr>파츠 시너지</vt:lpstr>
      <vt:lpstr>캐릭터의 스테이터스</vt:lpstr>
      <vt:lpstr>정보창 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박 성현</cp:lastModifiedBy>
  <cp:revision>951</cp:revision>
  <dcterms:created xsi:type="dcterms:W3CDTF">2015-08-15T23:33:07Z</dcterms:created>
  <dcterms:modified xsi:type="dcterms:W3CDTF">2019-11-12T02:02:38Z</dcterms:modified>
</cp:coreProperties>
</file>